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8" r:id="rId2"/>
  </p:sldMasterIdLst>
  <p:notesMasterIdLst>
    <p:notesMasterId r:id="rId19"/>
  </p:notesMasterIdLst>
  <p:sldIdLst>
    <p:sldId id="313" r:id="rId3"/>
    <p:sldId id="280" r:id="rId4"/>
    <p:sldId id="261" r:id="rId5"/>
    <p:sldId id="262" r:id="rId6"/>
    <p:sldId id="281" r:id="rId7"/>
    <p:sldId id="263" r:id="rId8"/>
    <p:sldId id="265" r:id="rId9"/>
    <p:sldId id="266" r:id="rId10"/>
    <p:sldId id="268" r:id="rId11"/>
    <p:sldId id="318" r:id="rId12"/>
    <p:sldId id="275" r:id="rId13"/>
    <p:sldId id="272" r:id="rId14"/>
    <p:sldId id="294" r:id="rId15"/>
    <p:sldId id="316" r:id="rId16"/>
    <p:sldId id="317" r:id="rId17"/>
    <p:sldId id="314" r:id="rId18"/>
  </p:sldIdLst>
  <p:sldSz cx="9144000" cy="6858000" type="screen4x3"/>
  <p:notesSz cx="6858000" cy="91440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08" autoAdjust="0"/>
    <p:restoredTop sz="94383" autoAdjust="0"/>
  </p:normalViewPr>
  <p:slideViewPr>
    <p:cSldViewPr>
      <p:cViewPr varScale="1">
        <p:scale>
          <a:sx n="72" d="100"/>
          <a:sy n="72" d="100"/>
        </p:scale>
        <p:origin x="-182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AB158-A8F2-4C92-8C33-A34D7A91122F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CCCB96-8BCC-4FEF-887B-E84C35BBBF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687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CCB96-8BCC-4FEF-887B-E84C35BBBF6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CCB96-8BCC-4FEF-887B-E84C35BBBF6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CCB96-8BCC-4FEF-887B-E84C35BBBF6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CCCB96-8BCC-4FEF-887B-E84C35BBBF6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7CBC-2572-4F08-ABEC-FBB759E98D1F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62CE-94D4-449B-AC77-5D1183E46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7CBC-2572-4F08-ABEC-FBB759E98D1F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62CE-94D4-449B-AC77-5D1183E46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7CBC-2572-4F08-ABEC-FBB759E98D1F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62CE-94D4-449B-AC77-5D1183E46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9335-4CC7-4AD7-8B60-5660FA7A0DE5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7584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29414-006E-4730-8C59-4568B42B881F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34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72AAB-F9C3-4DF2-A01F-59332CB97F52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3595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57126D-B32A-4A6A-BCD8-2CED4AB246A0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7539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70FF2-A3EB-414B-902A-DD40EA842168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1260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D2556-9FBD-4A7D-ABF4-134604609F55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2861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9D137-4259-430B-B8B3-1C435C404EB3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1724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F04A75-FC4E-4377-9FD3-F5ACEB49D846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15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7CBC-2572-4F08-ABEC-FBB759E98D1F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62CE-94D4-449B-AC77-5D1183E46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7A491-B834-4CA6-9493-9388796DEBBC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26837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8615C-8EBF-4016-B167-345FB7CB1EAC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41178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6FC3E8-D02F-40BC-9E28-167F99E6E67F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2995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7CBC-2572-4F08-ABEC-FBB759E98D1F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62CE-94D4-449B-AC77-5D1183E46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7CBC-2572-4F08-ABEC-FBB759E98D1F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62CE-94D4-449B-AC77-5D1183E46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7CBC-2572-4F08-ABEC-FBB759E98D1F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62CE-94D4-449B-AC77-5D1183E46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7CBC-2572-4F08-ABEC-FBB759E98D1F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62CE-94D4-449B-AC77-5D1183E46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7CBC-2572-4F08-ABEC-FBB759E98D1F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62CE-94D4-449B-AC77-5D1183E46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7CBC-2572-4F08-ABEC-FBB759E98D1F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62CE-94D4-449B-AC77-5D1183E46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57CBC-2572-4F08-ABEC-FBB759E98D1F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E62CE-94D4-449B-AC77-5D1183E46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57CBC-2572-4F08-ABEC-FBB759E98D1F}" type="datetimeFigureOut">
              <a:rPr lang="en-US" smtClean="0"/>
              <a:pPr/>
              <a:t>3/8/2022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E62CE-94D4-449B-AC77-5D1183E46DF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E09E238D-70BC-41B0-9042-66A00AF71DD8}" type="slidenum">
              <a:rPr lang="en-US" alt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124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10CA841-5DB7-41E6-8E0C-FC2987077F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0" y="0"/>
            <a:ext cx="9144000" cy="73152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8F2278D-64E3-48F4-96B3-1730B4B8E5D3}"/>
              </a:ext>
            </a:extLst>
          </p:cNvPr>
          <p:cNvSpPr/>
          <p:nvPr/>
        </p:nvSpPr>
        <p:spPr>
          <a:xfrm>
            <a:off x="179540" y="1745397"/>
            <a:ext cx="89916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 defTabSz="457200"/>
            <a:r>
              <a:rPr lang="en-US" sz="5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LUYỆN TỪ VÀ CÂU</a:t>
            </a:r>
          </a:p>
          <a:p>
            <a:pPr algn="ctr" defTabSz="457200"/>
            <a:r>
              <a:rPr lang="en-US" sz="5400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Ai </a:t>
            </a:r>
            <a:r>
              <a:rPr lang="en-US" sz="5400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dirty="0" err="1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540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09800" y="960566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 tháng 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2022</a:t>
            </a:r>
          </a:p>
        </p:txBody>
      </p:sp>
    </p:spTree>
    <p:extLst>
      <p:ext uri="{BB962C8B-B14F-4D97-AF65-F5344CB8AC3E}">
        <p14:creationId xmlns:p14="http://schemas.microsoft.com/office/powerpoint/2010/main" val="63839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5EC9668-D86C-4B0B-9324-1B436127AEE1}"/>
              </a:ext>
            </a:extLst>
          </p:cNvPr>
          <p:cNvSpPr/>
          <p:nvPr/>
        </p:nvSpPr>
        <p:spPr>
          <a:xfrm>
            <a:off x="152400" y="1905000"/>
            <a:ext cx="88391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1. b)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xmlns="" id="{E630B25B-95BE-46BE-998E-AEE62558F8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499" y="304800"/>
            <a:ext cx="8001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/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5361401A-ECF6-43F2-B127-5C4151AA75BF}"/>
              </a:ext>
            </a:extLst>
          </p:cNvPr>
          <p:cNvSpPr txBox="1"/>
          <p:nvPr/>
        </p:nvSpPr>
        <p:spPr>
          <a:xfrm>
            <a:off x="0" y="3108403"/>
            <a:ext cx="9144000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3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sz="3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E5B315E3-09D5-489A-9F53-812D37051EEC}"/>
              </a:ext>
            </a:extLst>
          </p:cNvPr>
          <p:cNvCxnSpPr/>
          <p:nvPr/>
        </p:nvCxnSpPr>
        <p:spPr>
          <a:xfrm flipH="1">
            <a:off x="3276600" y="3162300"/>
            <a:ext cx="76200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DE852EA0-BC97-464D-9706-95D6E425730D}"/>
              </a:ext>
            </a:extLst>
          </p:cNvPr>
          <p:cNvCxnSpPr>
            <a:cxnSpLocks/>
          </p:cNvCxnSpPr>
          <p:nvPr/>
        </p:nvCxnSpPr>
        <p:spPr>
          <a:xfrm>
            <a:off x="152400" y="3671727"/>
            <a:ext cx="29718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0A75434-8763-4C4A-B910-95383BCFA754}"/>
              </a:ext>
            </a:extLst>
          </p:cNvPr>
          <p:cNvSpPr txBox="1"/>
          <p:nvPr/>
        </p:nvSpPr>
        <p:spPr>
          <a:xfrm>
            <a:off x="1447800" y="3671727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CN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4DCD363B-8E6B-4E32-B9A9-7E9D3CAE9A70}"/>
              </a:ext>
            </a:extLst>
          </p:cNvPr>
          <p:cNvCxnSpPr/>
          <p:nvPr/>
        </p:nvCxnSpPr>
        <p:spPr>
          <a:xfrm flipH="1">
            <a:off x="2057400" y="4495800"/>
            <a:ext cx="76200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46693F06-2D69-454D-A1B6-2B70FBAABDCC}"/>
              </a:ext>
            </a:extLst>
          </p:cNvPr>
          <p:cNvCxnSpPr>
            <a:cxnSpLocks/>
          </p:cNvCxnSpPr>
          <p:nvPr/>
        </p:nvCxnSpPr>
        <p:spPr>
          <a:xfrm>
            <a:off x="0" y="5029200"/>
            <a:ext cx="1981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4756A15-8484-4D74-9076-2860CCBC2657}"/>
              </a:ext>
            </a:extLst>
          </p:cNvPr>
          <p:cNvSpPr txBox="1"/>
          <p:nvPr/>
        </p:nvSpPr>
        <p:spPr>
          <a:xfrm>
            <a:off x="533400" y="5164214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CN</a:t>
            </a:r>
          </a:p>
        </p:txBody>
      </p:sp>
    </p:spTree>
    <p:extLst>
      <p:ext uri="{BB962C8B-B14F-4D97-AF65-F5344CB8AC3E}">
        <p14:creationId xmlns:p14="http://schemas.microsoft.com/office/powerpoint/2010/main" val="287558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905000"/>
            <a:ext cx="883919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1. b)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2360853"/>
            <a:ext cx="883919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- V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ừa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ừa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ực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ph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ượng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ph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ượng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Rectangle 5"/>
          <p:cNvSpPr/>
          <p:nvPr/>
        </p:nvSpPr>
        <p:spPr>
          <a:xfrm>
            <a:off x="26276" y="1270453"/>
            <a:ext cx="22108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dirty="0"/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33400" y="33338"/>
            <a:ext cx="8001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/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609600" y="3200400"/>
            <a:ext cx="42672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971800" y="3124200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CN</a:t>
            </a: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2667000" y="4648200"/>
            <a:ext cx="76200" cy="53340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57200" y="5181600"/>
            <a:ext cx="205740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31707" y="5115453"/>
            <a:ext cx="914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460" y="76200"/>
            <a:ext cx="8745940" cy="17526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3) Đ</a:t>
            </a:r>
            <a:r>
              <a:rPr lang="vi-VN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ặt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v</a:t>
            </a:r>
            <a:r>
              <a:rPr lang="vi-VN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ới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ừ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ữ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ữ</a:t>
            </a:r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9" name="Rectangle 8"/>
          <p:cNvSpPr/>
          <p:nvPr/>
        </p:nvSpPr>
        <p:spPr>
          <a:xfrm>
            <a:off x="670034" y="2667000"/>
            <a:ext cx="7162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Bích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Vân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Nẵng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752600"/>
            <a:ext cx="42467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>
                <a:latin typeface="Times New Roman" pitchFamily="18" charset="0"/>
                <a:cs typeface="Times New Roman" pitchFamily="18" charset="0"/>
              </a:rPr>
              <a:t>Bích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 Vân…..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5257" y="3352800"/>
            <a:ext cx="8727743" cy="69498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50000"/>
              </a:lnSpc>
              <a:buNone/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Hà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……….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400" y="4382869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Hà Nội </a:t>
            </a:r>
            <a:r>
              <a:rPr lang="vi-VN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Thủ đô của nước Việt Nam.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94360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6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hùng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" y="5043648"/>
            <a:ext cx="4070345" cy="8237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tộc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ta………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2" grpId="0"/>
      <p:bldP spid="5" grpId="0"/>
      <p:bldP spid="6" grpId="0"/>
      <p:bldP spid="7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228599"/>
            <a:ext cx="861287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sz="3600" b="1" dirty="0">
                <a:latin typeface="Times New Roman" pitchFamily="18" charset="0"/>
                <a:cs typeface="Times New Roman" pitchFamily="18" charset="0"/>
              </a:rPr>
              <a:t>ừ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3600" b="1" dirty="0">
                <a:latin typeface="Times New Roman" pitchFamily="18" charset="0"/>
                <a:cs typeface="Times New Roman" pitchFamily="18" charset="0"/>
              </a:rPr>
              <a:t>ữ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iền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Ai là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888787"/>
              </p:ext>
            </p:extLst>
          </p:nvPr>
        </p:nvGraphicFramePr>
        <p:xfrm>
          <a:off x="228600" y="2209800"/>
          <a:ext cx="7620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 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 </a:t>
                      </a:r>
                      <a:r>
                        <a:rPr lang="en-US" sz="36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</a:t>
                      </a:r>
                      <a:r>
                        <a:rPr lang="vi-VN" sz="3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ươ</a:t>
                      </a:r>
                      <a:r>
                        <a:rPr lang="en-US" sz="36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lai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3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đất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</a:t>
                      </a:r>
                      <a:r>
                        <a:rPr lang="vi-VN" sz="3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ước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b)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…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ng</a:t>
                      </a:r>
                      <a:r>
                        <a:rPr lang="vi-VN" sz="3600" b="1" dirty="0">
                          <a:latin typeface="Times New Roman" pitchFamily="18" charset="0"/>
                          <a:cs typeface="Times New Roman" pitchFamily="18" charset="0"/>
                        </a:rPr>
                        <a:t>ười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mẹ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c) 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…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lang="en-US" sz="36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à</a:t>
                      </a:r>
                      <a:r>
                        <a:rPr lang="en-US" sz="3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ng</a:t>
                      </a:r>
                      <a:r>
                        <a:rPr lang="vi-VN" sz="3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ười</a:t>
                      </a:r>
                      <a:r>
                        <a:rPr lang="en-US" sz="3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Hà</a:t>
                      </a:r>
                      <a:r>
                        <a:rPr lang="en-US" sz="3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en-US" sz="3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d) 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…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vốn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quý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nhất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133052"/>
              </p:ext>
            </p:extLst>
          </p:nvPr>
        </p:nvGraphicFramePr>
        <p:xfrm>
          <a:off x="228600" y="2286000"/>
          <a:ext cx="87630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63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a) </a:t>
                      </a:r>
                      <a:r>
                        <a:rPr lang="en-US" sz="36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Trẻ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</a:t>
                      </a:r>
                      <a:r>
                        <a:rPr lang="vi-VN" sz="3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ươ</a:t>
                      </a:r>
                      <a:r>
                        <a:rPr lang="en-US" sz="36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ng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lai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vi-VN" sz="3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đất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</a:t>
                      </a:r>
                      <a:r>
                        <a:rPr lang="vi-VN" sz="3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ước</a:t>
                      </a:r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b)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Cô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giáo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ng</a:t>
                      </a:r>
                      <a:r>
                        <a:rPr lang="vi-VN" sz="3600" b="1" dirty="0">
                          <a:latin typeface="Times New Roman" pitchFamily="18" charset="0"/>
                          <a:cs typeface="Times New Roman" pitchFamily="18" charset="0"/>
                        </a:rPr>
                        <a:t>ười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mẹ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thứ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hai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của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em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c)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Bạn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Lan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lang="en-US" sz="36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à</a:t>
                      </a:r>
                      <a:r>
                        <a:rPr lang="en-US" sz="3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ng</a:t>
                      </a:r>
                      <a:r>
                        <a:rPr lang="vi-VN" sz="3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ười</a:t>
                      </a:r>
                      <a:r>
                        <a:rPr lang="en-US" sz="3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Hà</a:t>
                      </a:r>
                      <a:r>
                        <a:rPr lang="en-US" sz="3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Nội</a:t>
                      </a:r>
                      <a:r>
                        <a:rPr lang="en-US" sz="3600" b="1" baseline="0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en-US" sz="3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sz="36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d)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Ng</a:t>
                      </a:r>
                      <a:r>
                        <a:rPr lang="vi-VN" sz="3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ười</a:t>
                      </a:r>
                      <a:r>
                        <a:rPr lang="en-US" sz="36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là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vốn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quý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3600" b="1" dirty="0" err="1">
                          <a:latin typeface="Times New Roman" pitchFamily="18" charset="0"/>
                          <a:cs typeface="Times New Roman" pitchFamily="18" charset="0"/>
                        </a:rPr>
                        <a:t>nhất</a:t>
                      </a:r>
                      <a:r>
                        <a:rPr lang="en-US" sz="3600" b="1" dirty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0866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Oval 2" descr="h"/>
          <p:cNvSpPr>
            <a:spLocks noChangeArrowheads="1"/>
          </p:cNvSpPr>
          <p:nvPr/>
        </p:nvSpPr>
        <p:spPr bwMode="auto">
          <a:xfrm>
            <a:off x="762000" y="1066800"/>
            <a:ext cx="7543800" cy="4800600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57150" cmpd="thickThin">
            <a:solidFill>
              <a:srgbClr val="FF99CC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40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9459" name="AutoShape 7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077200" y="64008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en-US" sz="400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19075" y="685800"/>
            <a:ext cx="8543925" cy="31083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 </a:t>
            </a:r>
            <a:r>
              <a:rPr lang="en-US" sz="4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3600" i="1" dirty="0">
              <a:solidFill>
                <a:srgbClr val="FF99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Huy</a:t>
            </a:r>
            <a: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</a:t>
            </a:r>
            <a: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bố</a:t>
            </a:r>
            <a: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71500" indent="-5715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v"/>
              <a:defRPr/>
            </a:pPr>
            <a: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4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048000" y="4953000"/>
            <a:ext cx="5583238" cy="70788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b="1" dirty="0" err="1">
                <a:solidFill>
                  <a:srgbClr val="FFFF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sz="4000" b="1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Thoại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giỏi</a:t>
            </a:r>
            <a:r>
              <a:rPr lang="en-US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9278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img74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" y="22225"/>
            <a:ext cx="9140825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" y="533400"/>
            <a:ext cx="9105900" cy="21240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dirty="0">
                <a:solidFill>
                  <a:srgbClr val="0033CC"/>
                </a:solidFill>
              </a:rPr>
              <a:t>	</a:t>
            </a:r>
            <a:r>
              <a:rPr 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4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4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4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4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4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4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4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4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4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4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4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4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4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44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1508" name="Picture 36" descr="questionmark_w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152400"/>
            <a:ext cx="97631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Up Arrow Callout 9"/>
          <p:cNvSpPr/>
          <p:nvPr/>
        </p:nvSpPr>
        <p:spPr>
          <a:xfrm>
            <a:off x="152400" y="2514600"/>
            <a:ext cx="8839200" cy="2286000"/>
          </a:xfrm>
          <a:prstGeom prst="upArrowCallou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Chích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4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1371600" y="5029200"/>
            <a:ext cx="6477000" cy="1524000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en-US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danh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40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endParaRPr lang="en-US" sz="40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Action Button: End 11">
            <a:hlinkClick r:id="rId4" action="ppaction://hlinksldjump" highlightClick="1"/>
          </p:cNvPr>
          <p:cNvSpPr/>
          <p:nvPr/>
        </p:nvSpPr>
        <p:spPr>
          <a:xfrm>
            <a:off x="8077200" y="6324600"/>
            <a:ext cx="533400" cy="304800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4000">
              <a:solidFill>
                <a:prstClr val="white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81000" y="4419600"/>
            <a:ext cx="28194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6673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1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r>
              <a:rPr lang="en-US"/>
              <a:t>LTVC</a:t>
            </a:r>
            <a:br>
              <a:rPr lang="en-US"/>
            </a:b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R="0" eaLnBrk="1" hangingPunct="1"/>
            <a:r>
              <a:rPr lang="en-US" altLang="en-US"/>
              <a:t>LỚP 4</a:t>
            </a:r>
          </a:p>
          <a:p>
            <a:pPr marR="0" eaLnBrk="1" hangingPunct="1"/>
            <a:endParaRPr lang="en-US" altLang="en-US"/>
          </a:p>
          <a:p>
            <a:pPr marR="0" eaLnBrk="1" hangingPunct="1"/>
            <a:endParaRPr lang="en-US" altLang="en-US"/>
          </a:p>
        </p:txBody>
      </p:sp>
      <p:pic>
        <p:nvPicPr>
          <p:cNvPr id="23556" name="Picture 4" descr="vl_16_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1241424" y="-1306512"/>
            <a:ext cx="6858001" cy="9340850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100000">
                <a:srgbClr val="DFFFE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9600" y="533400"/>
            <a:ext cx="8153400" cy="1754188"/>
          </a:xfrm>
          <a:prstGeom prst="rect">
            <a:avLst/>
          </a:prstGeom>
          <a:solidFill>
            <a:srgbClr val="FFFFFF"/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Up Arrow Callout 2"/>
          <p:cNvSpPr/>
          <p:nvPr/>
        </p:nvSpPr>
        <p:spPr>
          <a:xfrm>
            <a:off x="609600" y="2287588"/>
            <a:ext cx="8305800" cy="297021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8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8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8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48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48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48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8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48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48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8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48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48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48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48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b="1" dirty="0" err="1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4800" b="1" dirty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1782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>
          <a:xfrm>
            <a:off x="167185" y="2514600"/>
            <a:ext cx="8976815" cy="4114800"/>
          </a:xfrm>
        </p:spPr>
        <p:txBody>
          <a:bodyPr>
            <a:noAutofit/>
          </a:bodyPr>
          <a:lstStyle/>
          <a:p>
            <a:pPr marL="457200" indent="-457200" algn="just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Ruộng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rẫy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ường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803275" indent="-457200" algn="just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Cuốc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cày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khí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803275" indent="-457200" algn="just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sĩ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803275" indent="-457200" algn="just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ph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ua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ph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803275" indent="-457200" algn="just"/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b) Kim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268014" y="1756887"/>
            <a:ext cx="30925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33400" y="33338"/>
            <a:ext cx="8001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/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3421" y="1233667"/>
            <a:ext cx="2112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00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4"/>
          <p:cNvSpPr txBox="1">
            <a:spLocks/>
          </p:cNvSpPr>
          <p:nvPr/>
        </p:nvSpPr>
        <p:spPr>
          <a:xfrm>
            <a:off x="15922" y="1905000"/>
            <a:ext cx="5927678" cy="710821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1.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Tìm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câu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kể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Ai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là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gì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sz="half" idx="2"/>
          </p:nvPr>
        </p:nvSpPr>
        <p:spPr>
          <a:xfrm>
            <a:off x="152400" y="2692020"/>
            <a:ext cx="8976815" cy="4165979"/>
          </a:xfrm>
        </p:spPr>
        <p:txBody>
          <a:bodyPr>
            <a:noAutofit/>
          </a:bodyPr>
          <a:lstStyle/>
          <a:p>
            <a:pPr marL="457200" indent="-457200" algn="just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Ruộng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rẫy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ường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803275" indent="-457200" algn="just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Cuốc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cày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khí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803275" indent="-457200" algn="just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sĩ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803275" indent="-457200" algn="just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ph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đ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ua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tiền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ph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ươ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ng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803275" indent="-457200" algn="just"/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/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b) Kim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33400" y="33338"/>
            <a:ext cx="8001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/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3421" y="1233667"/>
            <a:ext cx="2112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85800" y="3276600"/>
            <a:ext cx="44196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85800" y="3810000"/>
            <a:ext cx="33528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85800" y="4419600"/>
            <a:ext cx="3352800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69961" y="6096000"/>
            <a:ext cx="8069239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69961" y="6629400"/>
            <a:ext cx="3268639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5968" y="2438400"/>
            <a:ext cx="8377451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ct val="20000"/>
              </a:spcBef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Ruộng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rẫy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ường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977900" lvl="0" indent="-457200">
              <a:spcBef>
                <a:spcPct val="20000"/>
              </a:spcBef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Cuốc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cày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khí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977900" lvl="0" indent="-457200">
              <a:spcBef>
                <a:spcPct val="20000"/>
              </a:spcBef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sĩ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2244" y="4555903"/>
            <a:ext cx="84786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b) Kim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155968" y="1828800"/>
            <a:ext cx="36389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33400" y="33338"/>
            <a:ext cx="8001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/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3421" y="1233667"/>
            <a:ext cx="2112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4202" y="5943600"/>
            <a:ext cx="89722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giống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9182" y="2957763"/>
            <a:ext cx="8534400" cy="17666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ct val="20000"/>
              </a:spcBef>
              <a:defRPr/>
            </a:pP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Ruộng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rẫy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ường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914400" lvl="0" indent="-457200">
              <a:spcBef>
                <a:spcPct val="20000"/>
              </a:spcBef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Cuốc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cày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khí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  <a:p>
            <a:pPr marL="914400" lvl="0" indent="-457200">
              <a:spcBef>
                <a:spcPct val="20000"/>
              </a:spcBef>
              <a:defRPr/>
            </a:pP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sĩ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78558" y="5072025"/>
            <a:ext cx="847867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Kim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b="1" dirty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5" name="Rectangle 4"/>
          <p:cNvSpPr/>
          <p:nvPr/>
        </p:nvSpPr>
        <p:spPr>
          <a:xfrm>
            <a:off x="99182" y="2133600"/>
            <a:ext cx="897226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33400" y="33338"/>
            <a:ext cx="8001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/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3421" y="1233667"/>
            <a:ext cx="2112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469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14"/>
          <p:cNvSpPr txBox="1">
            <a:spLocks/>
          </p:cNvSpPr>
          <p:nvPr/>
        </p:nvSpPr>
        <p:spPr>
          <a:xfrm>
            <a:off x="457200" y="-152400"/>
            <a:ext cx="8077200" cy="1066800"/>
          </a:xfrm>
          <a:prstGeom prst="rect">
            <a:avLst/>
          </a:prstGeom>
        </p:spPr>
        <p:txBody>
          <a:bodyPr/>
          <a:lstStyle/>
          <a:p>
            <a:pPr marL="342900" lvl="0" indent="-342900">
              <a:spcBef>
                <a:spcPct val="20000"/>
              </a:spcBef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841491"/>
            <a:ext cx="8763000" cy="4019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spcBef>
                <a:spcPct val="20000"/>
              </a:spcBef>
              <a:defRPr/>
            </a:pP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Ruộng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rẫy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4400" b="1" dirty="0">
                <a:latin typeface="Times New Roman" pitchFamily="18" charset="0"/>
                <a:cs typeface="Times New Roman" pitchFamily="18" charset="0"/>
              </a:rPr>
              <a:t>ường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20000"/>
              </a:spcBef>
              <a:defRPr/>
            </a:pP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Cuốc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cày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vũ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khí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20000"/>
              </a:spcBef>
              <a:defRPr/>
            </a:pP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spcBef>
                <a:spcPct val="20000"/>
              </a:spcBef>
              <a:defRPr/>
            </a:pP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nông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4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latin typeface="Times New Roman" pitchFamily="18" charset="0"/>
                <a:cs typeface="Times New Roman" pitchFamily="18" charset="0"/>
              </a:rPr>
              <a:t>sĩ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2322786" y="2804250"/>
            <a:ext cx="5334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2438400" y="4393288"/>
            <a:ext cx="609600" cy="1524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2667000" y="1175295"/>
            <a:ext cx="5334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32748" y="3048000"/>
            <a:ext cx="1967552" cy="1588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42900" y="4724400"/>
            <a:ext cx="2247900" cy="1588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81000" y="1478507"/>
            <a:ext cx="2362200" cy="1588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52400" y="5105400"/>
            <a:ext cx="8686800" cy="18283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</a:pP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Kim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 dirty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4000" b="1" dirty="0"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tiên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40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5667702" y="5553852"/>
            <a:ext cx="533400" cy="76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4800" y="5942012"/>
            <a:ext cx="5486400" cy="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78475" y="179190"/>
            <a:ext cx="845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ữ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0600" y="153418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959324" y="30480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59324" y="4724400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CN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400300" y="5887886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8600" y="914400"/>
            <a:ext cx="2628900" cy="6197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66700" y="2500928"/>
            <a:ext cx="2284686" cy="6197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266700" y="4185038"/>
            <a:ext cx="2360886" cy="6197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51847" y="5399813"/>
            <a:ext cx="5555120" cy="61978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9" grpId="0"/>
      <p:bldP spid="22" grpId="0"/>
      <p:bldP spid="23" grpId="0"/>
      <p:bldP spid="12" grpId="0" animBg="1"/>
      <p:bldP spid="24" grpId="0" animBg="1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421" y="1524000"/>
            <a:ext cx="8915400" cy="1447800"/>
          </a:xfrm>
        </p:spPr>
        <p:txBody>
          <a:bodyPr>
            <a:noAutofit/>
          </a:bodyPr>
          <a:lstStyle/>
          <a:p>
            <a:pPr algn="just"/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3000" b="1" dirty="0">
                <a:latin typeface="Times New Roman" pitchFamily="18" charset="0"/>
                <a:cs typeface="Times New Roman" pitchFamily="18" charset="0"/>
              </a:rPr>
              <a:t>ữ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vi-VN" sz="3000" b="1" dirty="0">
                <a:latin typeface="Times New Roman" pitchFamily="18" charset="0"/>
                <a:cs typeface="Times New Roman" pitchFamily="18" charset="0"/>
              </a:rPr>
              <a:t>ững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sz="3000" b="1" dirty="0">
                <a:latin typeface="Times New Roman" pitchFamily="18" charset="0"/>
                <a:cs typeface="Times New Roman" pitchFamily="18" charset="0"/>
              </a:rPr>
              <a:t>ừ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3000" b="1" dirty="0">
                <a:latin typeface="Times New Roman" pitchFamily="18" charset="0"/>
                <a:cs typeface="Times New Roman" pitchFamily="18" charset="0"/>
              </a:rPr>
              <a:t>ữ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vi-VN" sz="3000" b="1" dirty="0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128" y="2819400"/>
            <a:ext cx="8686800" cy="838200"/>
          </a:xfrm>
        </p:spPr>
        <p:txBody>
          <a:bodyPr>
            <a:noAutofit/>
          </a:bodyPr>
          <a:lstStyle/>
          <a:p>
            <a:pPr algn="just"/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ừ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(ho</a:t>
            </a:r>
            <a:r>
              <a:rPr 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ặc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ừ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33400" y="33338"/>
            <a:ext cx="8001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/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3421" y="1233667"/>
            <a:ext cx="21125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0907" y="3429000"/>
            <a:ext cx="8763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3000" b="1" dirty="0">
                <a:latin typeface="Times New Roman" pitchFamily="18" charset="0"/>
                <a:cs typeface="Times New Roman" pitchFamily="18" charset="0"/>
              </a:rPr>
              <a:t>ữ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vi-VN" sz="3000" b="1" dirty="0">
                <a:latin typeface="Times New Roman" pitchFamily="18" charset="0"/>
                <a:cs typeface="Times New Roman" pitchFamily="18" charset="0"/>
              </a:rPr>
              <a:t>ự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3000" b="1" dirty="0">
                <a:latin typeface="Times New Roman" pitchFamily="18" charset="0"/>
                <a:cs typeface="Times New Roman" pitchFamily="18" charset="0"/>
              </a:rPr>
              <a:t>ữ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400" y="4495800"/>
            <a:ext cx="8763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ữ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ự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vi-VN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ới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0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ữ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" y="5511463"/>
            <a:ext cx="88392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3000" b="1" dirty="0">
                <a:latin typeface="Times New Roman" pitchFamily="18" charset="0"/>
                <a:cs typeface="Times New Roman" pitchFamily="18" charset="0"/>
              </a:rPr>
              <a:t>ữ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vi-VN" sz="3000" b="1" dirty="0"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9" name="Rectangle 8"/>
          <p:cNvSpPr/>
          <p:nvPr/>
        </p:nvSpPr>
        <p:spPr>
          <a:xfrm>
            <a:off x="2630" y="6046500"/>
            <a:ext cx="90678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ữ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vi-VN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Ai? ho</a:t>
            </a:r>
            <a:r>
              <a:rPr lang="vi-VN" sz="3000" b="1" dirty="0">
                <a:latin typeface="Times New Roman" pitchFamily="18" charset="0"/>
                <a:cs typeface="Times New Roman" pitchFamily="18" charset="0"/>
              </a:rPr>
              <a:t>ặc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?,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000" b="1" dirty="0"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66" y="1905000"/>
            <a:ext cx="8991600" cy="46482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ng</a:t>
            </a:r>
            <a:r>
              <a:rPr lang="vi-VN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ữ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</a:t>
            </a:r>
            <a:r>
              <a:rPr lang="vi-VN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ự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gi</a:t>
            </a:r>
            <a:r>
              <a:rPr lang="vi-VN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ới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thiệu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ng</a:t>
            </a:r>
            <a:r>
              <a:rPr lang="vi-VN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ữ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ng</a:t>
            </a:r>
            <a:r>
              <a:rPr lang="vi-VN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ữ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vi-VN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Ai? ho</a:t>
            </a:r>
            <a:r>
              <a:rPr lang="vi-VN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ặc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lnSpc>
                <a:spcPct val="150000"/>
              </a:lnSpc>
            </a:pP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ng</a:t>
            </a:r>
            <a:r>
              <a:rPr lang="vi-VN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ữ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ừ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ho</a:t>
            </a:r>
            <a:r>
              <a:rPr lang="vi-VN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ặc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cụm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danh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</a:t>
            </a:r>
            <a:r>
              <a:rPr lang="vi-VN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ừ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26276" y="1270453"/>
            <a:ext cx="19111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ớ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33400" y="33338"/>
            <a:ext cx="8001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/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" y="2514600"/>
            <a:ext cx="8724158" cy="29940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32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nghệ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thuật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Anh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chị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chiến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sĩ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mặt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trận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r"/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Hồ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Minh )</a:t>
            </a:r>
          </a:p>
          <a:p>
            <a:pPr algn="just"/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V</a:t>
            </a:r>
            <a:r>
              <a:rPr lang="vi-VN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ừa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buồn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vi-VN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ừa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vi-VN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ới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vi-VN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ực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nỗi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niềm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bông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ph</a:t>
            </a:r>
            <a:r>
              <a:rPr lang="vi-VN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ượng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ph</a:t>
            </a:r>
            <a:r>
              <a:rPr lang="vi-VN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ượng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hoa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en-US" sz="32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Xuân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Diệu</a:t>
            </a:r>
            <a:r>
              <a:rPr lang="en-US" sz="32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en-US" sz="3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925" y="1830459"/>
            <a:ext cx="419858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26276" y="1270453"/>
            <a:ext cx="221086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tập</a:t>
            </a:r>
            <a:endParaRPr lang="en-US" sz="2800" dirty="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33400" y="33338"/>
            <a:ext cx="8001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/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u="sng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u="sng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ngữ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6" name="Rectangle 5"/>
          <p:cNvSpPr/>
          <p:nvPr/>
        </p:nvSpPr>
        <p:spPr>
          <a:xfrm>
            <a:off x="128087" y="5749671"/>
            <a:ext cx="412042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Ai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00235" y="4495800"/>
            <a:ext cx="834352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28600" y="5029200"/>
            <a:ext cx="213360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743200" y="5029200"/>
            <a:ext cx="457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191A50BD-F271-47C5-B073-4ACBE78D2750}"/>
              </a:ext>
            </a:extLst>
          </p:cNvPr>
          <p:cNvCxnSpPr>
            <a:cxnSpLocks/>
          </p:cNvCxnSpPr>
          <p:nvPr/>
        </p:nvCxnSpPr>
        <p:spPr>
          <a:xfrm>
            <a:off x="494929" y="3048000"/>
            <a:ext cx="7125071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33CE987E-5B2D-44D0-9092-7D75787C3517}"/>
              </a:ext>
            </a:extLst>
          </p:cNvPr>
          <p:cNvCxnSpPr>
            <a:cxnSpLocks/>
          </p:cNvCxnSpPr>
          <p:nvPr/>
        </p:nvCxnSpPr>
        <p:spPr>
          <a:xfrm>
            <a:off x="7772400" y="3048000"/>
            <a:ext cx="76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85CADC8F-93D3-4596-B01E-FBA049DA6FAF}"/>
              </a:ext>
            </a:extLst>
          </p:cNvPr>
          <p:cNvCxnSpPr>
            <a:cxnSpLocks/>
          </p:cNvCxnSpPr>
          <p:nvPr/>
        </p:nvCxnSpPr>
        <p:spPr>
          <a:xfrm>
            <a:off x="228600" y="3505200"/>
            <a:ext cx="57912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0b57c26dbfe92ac31ec2053e4d756794c37d42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Photo journal design template</Template>
  <TotalTime>725</TotalTime>
  <Words>1051</Words>
  <Application>Microsoft Office PowerPoint</Application>
  <PresentationFormat>On-screen Show (4:3)</PresentationFormat>
  <Paragraphs>133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Office Theme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1. Chủ ngữ trong các câu trên do những từ ngữ như thế nào tạo thành?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LTVC </vt:lpstr>
    </vt:vector>
  </TitlesOfParts>
  <Company>ThQuynhHoa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TH.QuynhHoa</dc:creator>
  <cp:lastModifiedBy>Admin</cp:lastModifiedBy>
  <cp:revision>132</cp:revision>
  <dcterms:created xsi:type="dcterms:W3CDTF">2011-01-14T07:52:52Z</dcterms:created>
  <dcterms:modified xsi:type="dcterms:W3CDTF">2022-03-08T02:42:09Z</dcterms:modified>
</cp:coreProperties>
</file>