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8" r:id="rId2"/>
  </p:sldMasterIdLst>
  <p:notesMasterIdLst>
    <p:notesMasterId r:id="rId19"/>
  </p:notesMasterIdLst>
  <p:sldIdLst>
    <p:sldId id="313" r:id="rId3"/>
    <p:sldId id="280" r:id="rId4"/>
    <p:sldId id="261" r:id="rId5"/>
    <p:sldId id="262" r:id="rId6"/>
    <p:sldId id="281" r:id="rId7"/>
    <p:sldId id="263" r:id="rId8"/>
    <p:sldId id="265" r:id="rId9"/>
    <p:sldId id="266" r:id="rId10"/>
    <p:sldId id="268" r:id="rId11"/>
    <p:sldId id="318" r:id="rId12"/>
    <p:sldId id="275" r:id="rId13"/>
    <p:sldId id="272" r:id="rId14"/>
    <p:sldId id="294" r:id="rId15"/>
    <p:sldId id="316" r:id="rId16"/>
    <p:sldId id="317" r:id="rId17"/>
    <p:sldId id="314" r:id="rId18"/>
  </p:sldIdLst>
  <p:sldSz cx="9144000" cy="6858000" type="screen4x3"/>
  <p:notesSz cx="6858000" cy="9144000"/>
  <p:custDataLst>
    <p:tags r:id="rId20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08" autoAdjust="0"/>
    <p:restoredTop sz="94383" autoAdjust="0"/>
  </p:normalViewPr>
  <p:slideViewPr>
    <p:cSldViewPr>
      <p:cViewPr varScale="1">
        <p:scale>
          <a:sx n="72" d="100"/>
          <a:sy n="72" d="100"/>
        </p:scale>
        <p:origin x="-182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AAB158-A8F2-4C92-8C33-A34D7A91122F}" type="datetimeFigureOut">
              <a:rPr lang="en-US" smtClean="0"/>
              <a:pPr/>
              <a:t>3/8/2022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CCCB96-8BCC-4FEF-887B-E84C35BBBF6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6875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CCCB96-8BCC-4FEF-887B-E84C35BBBF6A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CCCB96-8BCC-4FEF-887B-E84C35BBBF6A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CCCB96-8BCC-4FEF-887B-E84C35BBBF6A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ECCCB96-8BCC-4FEF-887B-E84C35BBBF6A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57CBC-2572-4F08-ABEC-FBB759E98D1F}" type="datetimeFigureOut">
              <a:rPr lang="en-US" smtClean="0"/>
              <a:pPr/>
              <a:t>3/8/2022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E62CE-94D4-449B-AC77-5D1183E46D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57CBC-2572-4F08-ABEC-FBB759E98D1F}" type="datetimeFigureOut">
              <a:rPr lang="en-US" smtClean="0"/>
              <a:pPr/>
              <a:t>3/8/2022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E62CE-94D4-449B-AC77-5D1183E46D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57CBC-2572-4F08-ABEC-FBB759E98D1F}" type="datetimeFigureOut">
              <a:rPr lang="en-US" smtClean="0"/>
              <a:pPr/>
              <a:t>3/8/2022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E62CE-94D4-449B-AC77-5D1183E46D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39335-4CC7-4AD7-8B60-5660FA7A0DE5}" type="slidenum">
              <a:rPr lang="en-US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87584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629414-006E-4730-8C59-4568B42B881F}" type="slidenum">
              <a:rPr lang="en-US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70934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772AAB-F9C3-4DF2-A01F-59332CB97F52}" type="slidenum">
              <a:rPr lang="en-US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53595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7126D-B32A-4A6A-BCD8-2CED4AB246A0}" type="slidenum">
              <a:rPr lang="en-US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75394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670FF2-A3EB-414B-902A-DD40EA842168}" type="slidenum">
              <a:rPr lang="en-US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312600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3D2556-9FBD-4A7D-ABF4-134604609F55}" type="slidenum">
              <a:rPr lang="en-US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42861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89D137-4259-430B-B8B3-1C435C404EB3}" type="slidenum">
              <a:rPr lang="en-US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517240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F04A75-FC4E-4377-9FD3-F5ACEB49D846}" type="slidenum">
              <a:rPr lang="en-US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61543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57CBC-2572-4F08-ABEC-FBB759E98D1F}" type="datetimeFigureOut">
              <a:rPr lang="en-US" smtClean="0"/>
              <a:pPr/>
              <a:t>3/8/2022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E62CE-94D4-449B-AC77-5D1183E46D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A7A491-B834-4CA6-9493-9388796DEBBC}" type="slidenum">
              <a:rPr lang="en-US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26837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C8615C-8EBF-4016-B167-345FB7CB1EAC}" type="slidenum">
              <a:rPr lang="en-US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411785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FC3E8-D02F-40BC-9E28-167F99E6E67F}" type="slidenum">
              <a:rPr lang="en-US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2995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57CBC-2572-4F08-ABEC-FBB759E98D1F}" type="datetimeFigureOut">
              <a:rPr lang="en-US" smtClean="0"/>
              <a:pPr/>
              <a:t>3/8/2022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E62CE-94D4-449B-AC77-5D1183E46D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57CBC-2572-4F08-ABEC-FBB759E98D1F}" type="datetimeFigureOut">
              <a:rPr lang="en-US" smtClean="0"/>
              <a:pPr/>
              <a:t>3/8/2022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E62CE-94D4-449B-AC77-5D1183E46D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57CBC-2572-4F08-ABEC-FBB759E98D1F}" type="datetimeFigureOut">
              <a:rPr lang="en-US" smtClean="0"/>
              <a:pPr/>
              <a:t>3/8/2022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E62CE-94D4-449B-AC77-5D1183E46D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57CBC-2572-4F08-ABEC-FBB759E98D1F}" type="datetimeFigureOut">
              <a:rPr lang="en-US" smtClean="0"/>
              <a:pPr/>
              <a:t>3/8/2022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E62CE-94D4-449B-AC77-5D1183E46D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57CBC-2572-4F08-ABEC-FBB759E98D1F}" type="datetimeFigureOut">
              <a:rPr lang="en-US" smtClean="0"/>
              <a:pPr/>
              <a:t>3/8/2022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E62CE-94D4-449B-AC77-5D1183E46D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57CBC-2572-4F08-ABEC-FBB759E98D1F}" type="datetimeFigureOut">
              <a:rPr lang="en-US" smtClean="0"/>
              <a:pPr/>
              <a:t>3/8/2022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E62CE-94D4-449B-AC77-5D1183E46D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57CBC-2572-4F08-ABEC-FBB759E98D1F}" type="datetimeFigureOut">
              <a:rPr lang="en-US" smtClean="0"/>
              <a:pPr/>
              <a:t>3/8/2022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E62CE-94D4-449B-AC77-5D1183E46DF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357CBC-2572-4F08-ABEC-FBB759E98D1F}" type="datetimeFigureOut">
              <a:rPr lang="en-US" smtClean="0"/>
              <a:pPr/>
              <a:t>3/8/2022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E62CE-94D4-449B-AC77-5D1183E46DF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E09E238D-70BC-41B0-9042-66A00AF71DD8}" type="slidenum">
              <a:rPr lang="en-US" altLang="en-US" smtClean="0">
                <a:solidFill>
                  <a:prstClr val="black">
                    <a:tint val="75000"/>
                  </a:prstClr>
                </a:solidFill>
              </a:rPr>
              <a:pPr defTabSz="457200"/>
              <a:t>‹#›</a:t>
            </a:fld>
            <a:endParaRPr lang="en-US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212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4" Type="http://schemas.openxmlformats.org/officeDocument/2006/relationships/slide" Target="slide1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310CA841-5DB7-41E6-8E0C-FC2987077F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40" y="0"/>
            <a:ext cx="9144000" cy="73152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F8F2278D-64E3-48F4-96B3-1730B4B8E5D3}"/>
              </a:ext>
            </a:extLst>
          </p:cNvPr>
          <p:cNvSpPr/>
          <p:nvPr/>
        </p:nvSpPr>
        <p:spPr>
          <a:xfrm>
            <a:off x="179540" y="1745397"/>
            <a:ext cx="8991600" cy="175432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 defTabSz="457200"/>
            <a:r>
              <a:rPr lang="en-US" sz="5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LUYỆN TỪ VÀ CÂU</a:t>
            </a:r>
          </a:p>
          <a:p>
            <a:pPr algn="ctr" defTabSz="457200"/>
            <a:r>
              <a:rPr lang="en-US" sz="5400" dirty="0" err="1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540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540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540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540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540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Ai </a:t>
            </a:r>
            <a:r>
              <a:rPr lang="en-US" sz="5400" dirty="0" err="1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540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5400" dirty="0" err="1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5400" dirty="0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209800" y="960566"/>
            <a:ext cx="6553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Thứ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ngày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 tháng  </a:t>
            </a:r>
            <a:r>
              <a:rPr lang="en-US" sz="3600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 2022</a:t>
            </a:r>
          </a:p>
        </p:txBody>
      </p:sp>
    </p:spTree>
    <p:extLst>
      <p:ext uri="{BB962C8B-B14F-4D97-AF65-F5344CB8AC3E}">
        <p14:creationId xmlns:p14="http://schemas.microsoft.com/office/powerpoint/2010/main" val="638398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65EC9668-D86C-4B0B-9324-1B436127AEE1}"/>
              </a:ext>
            </a:extLst>
          </p:cNvPr>
          <p:cNvSpPr/>
          <p:nvPr/>
        </p:nvSpPr>
        <p:spPr>
          <a:xfrm>
            <a:off x="152400" y="1905000"/>
            <a:ext cx="883919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1. b)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 Box 6">
            <a:extLst>
              <a:ext uri="{FF2B5EF4-FFF2-40B4-BE49-F238E27FC236}">
                <a16:creationId xmlns:a16="http://schemas.microsoft.com/office/drawing/2014/main" xmlns="" id="{E630B25B-95BE-46BE-998E-AEE62558F80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499" y="304800"/>
            <a:ext cx="8001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/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en-US" sz="24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4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Ai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5361401A-ECF6-43F2-B127-5C4151AA75BF}"/>
              </a:ext>
            </a:extLst>
          </p:cNvPr>
          <p:cNvSpPr txBox="1"/>
          <p:nvPr/>
        </p:nvSpPr>
        <p:spPr>
          <a:xfrm>
            <a:off x="0" y="3108403"/>
            <a:ext cx="9144000" cy="240065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3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nghệ</a:t>
            </a:r>
            <a:r>
              <a:rPr lang="en-US" sz="3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thuật</a:t>
            </a:r>
            <a:r>
              <a:rPr lang="en-US" sz="3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3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trận</a:t>
            </a:r>
            <a:r>
              <a:rPr lang="en-US" sz="3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sz="3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sz="3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Anh </a:t>
            </a:r>
            <a:r>
              <a:rPr lang="en-US" sz="3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chị</a:t>
            </a:r>
            <a:r>
              <a:rPr lang="en-US" sz="3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3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sĩ</a:t>
            </a:r>
            <a:r>
              <a:rPr lang="en-US" sz="3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3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trận</a:t>
            </a:r>
            <a:r>
              <a:rPr lang="en-US" sz="3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3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endParaRPr lang="en-US" sz="30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xmlns="" id="{E5B315E3-09D5-489A-9F53-812D37051EEC}"/>
              </a:ext>
            </a:extLst>
          </p:cNvPr>
          <p:cNvCxnSpPr/>
          <p:nvPr/>
        </p:nvCxnSpPr>
        <p:spPr>
          <a:xfrm flipH="1">
            <a:off x="3276600" y="3162300"/>
            <a:ext cx="76200" cy="533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xmlns="" id="{DE852EA0-BC97-464D-9706-95D6E425730D}"/>
              </a:ext>
            </a:extLst>
          </p:cNvPr>
          <p:cNvCxnSpPr>
            <a:cxnSpLocks/>
          </p:cNvCxnSpPr>
          <p:nvPr/>
        </p:nvCxnSpPr>
        <p:spPr>
          <a:xfrm>
            <a:off x="152400" y="3671727"/>
            <a:ext cx="29718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50A75434-8763-4C4A-B910-95383BCFA754}"/>
              </a:ext>
            </a:extLst>
          </p:cNvPr>
          <p:cNvSpPr txBox="1"/>
          <p:nvPr/>
        </p:nvSpPr>
        <p:spPr>
          <a:xfrm>
            <a:off x="1447800" y="3671727"/>
            <a:ext cx="91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CN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4DCD363B-8E6B-4E32-B9A9-7E9D3CAE9A70}"/>
              </a:ext>
            </a:extLst>
          </p:cNvPr>
          <p:cNvCxnSpPr/>
          <p:nvPr/>
        </p:nvCxnSpPr>
        <p:spPr>
          <a:xfrm flipH="1">
            <a:off x="2057400" y="4495800"/>
            <a:ext cx="76200" cy="533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46693F06-2D69-454D-A1B6-2B70FBAABDCC}"/>
              </a:ext>
            </a:extLst>
          </p:cNvPr>
          <p:cNvCxnSpPr>
            <a:cxnSpLocks/>
          </p:cNvCxnSpPr>
          <p:nvPr/>
        </p:nvCxnSpPr>
        <p:spPr>
          <a:xfrm>
            <a:off x="0" y="5029200"/>
            <a:ext cx="19812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D4756A15-8484-4D74-9076-2860CCBC2657}"/>
              </a:ext>
            </a:extLst>
          </p:cNvPr>
          <p:cNvSpPr txBox="1"/>
          <p:nvPr/>
        </p:nvSpPr>
        <p:spPr>
          <a:xfrm>
            <a:off x="533400" y="5164214"/>
            <a:ext cx="91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CN</a:t>
            </a:r>
          </a:p>
        </p:txBody>
      </p:sp>
    </p:spTree>
    <p:extLst>
      <p:ext uri="{BB962C8B-B14F-4D97-AF65-F5344CB8AC3E}">
        <p14:creationId xmlns:p14="http://schemas.microsoft.com/office/powerpoint/2010/main" val="28755816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2400" y="1905000"/>
            <a:ext cx="883919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1. b)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endParaRPr lang="en-US" sz="32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2400" y="2360853"/>
            <a:ext cx="883919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200000"/>
              </a:lnSpc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- V</a:t>
            </a:r>
            <a:r>
              <a:rPr lang="vi-VN" sz="3200" b="1" dirty="0">
                <a:latin typeface="Times New Roman" pitchFamily="18" charset="0"/>
                <a:cs typeface="Times New Roman" pitchFamily="18" charset="0"/>
              </a:rPr>
              <a:t>ừa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buồn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v</a:t>
            </a:r>
            <a:r>
              <a:rPr lang="vi-VN" sz="3200" b="1" dirty="0">
                <a:latin typeface="Times New Roman" pitchFamily="18" charset="0"/>
                <a:cs typeface="Times New Roman" pitchFamily="18" charset="0"/>
              </a:rPr>
              <a:t>ừa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/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vi-VN" sz="3200" b="1" dirty="0">
                <a:latin typeface="Times New Roman" pitchFamily="18" charset="0"/>
                <a:cs typeface="Times New Roman" pitchFamily="18" charset="0"/>
              </a:rPr>
              <a:t>ới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vi-VN" sz="3200" b="1" dirty="0">
                <a:latin typeface="Times New Roman" pitchFamily="18" charset="0"/>
                <a:cs typeface="Times New Roman" pitchFamily="18" charset="0"/>
              </a:rPr>
              <a:t>ực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nỗi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niềm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bông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ph</a:t>
            </a:r>
            <a:r>
              <a:rPr lang="vi-VN" sz="3200" b="1" dirty="0">
                <a:latin typeface="Times New Roman" pitchFamily="18" charset="0"/>
                <a:cs typeface="Times New Roman" pitchFamily="18" charset="0"/>
              </a:rPr>
              <a:t>ượng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200000"/>
              </a:lnSpc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ph</a:t>
            </a:r>
            <a:r>
              <a:rPr lang="vi-VN" sz="3200" b="1" dirty="0">
                <a:latin typeface="Times New Roman" pitchFamily="18" charset="0"/>
                <a:cs typeface="Times New Roman" pitchFamily="18" charset="0"/>
              </a:rPr>
              <a:t>ượng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Rectangle 5"/>
          <p:cNvSpPr/>
          <p:nvPr/>
        </p:nvSpPr>
        <p:spPr>
          <a:xfrm>
            <a:off x="26276" y="1270453"/>
            <a:ext cx="22108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2800" dirty="0"/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533400" y="33338"/>
            <a:ext cx="8001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/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en-US" sz="24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4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Ai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609600" y="3200400"/>
            <a:ext cx="42672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2971800" y="3124200"/>
            <a:ext cx="91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CN</a:t>
            </a:r>
          </a:p>
        </p:txBody>
      </p:sp>
      <p:cxnSp>
        <p:nvCxnSpPr>
          <p:cNvPr id="13" name="Straight Connector 12"/>
          <p:cNvCxnSpPr/>
          <p:nvPr/>
        </p:nvCxnSpPr>
        <p:spPr>
          <a:xfrm flipH="1">
            <a:off x="2667000" y="4648200"/>
            <a:ext cx="76200" cy="5334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57200" y="5181600"/>
            <a:ext cx="2057400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1131707" y="5115453"/>
            <a:ext cx="914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6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9460" y="76200"/>
            <a:ext cx="8745940" cy="1752600"/>
          </a:xfrm>
        </p:spPr>
        <p:txBody>
          <a:bodyPr>
            <a:noAutofit/>
          </a:bodyPr>
          <a:lstStyle/>
          <a:p>
            <a:pPr algn="l">
              <a:lnSpc>
                <a:spcPct val="150000"/>
              </a:lnSpc>
            </a:pPr>
            <a:r>
              <a:rPr 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3) Đ</a:t>
            </a:r>
            <a:r>
              <a:rPr lang="vi-VN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ặt</a:t>
            </a:r>
            <a:r>
              <a:rPr 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Ai </a:t>
            </a:r>
            <a:r>
              <a:rPr lang="en-US" sz="3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 v</a:t>
            </a:r>
            <a:r>
              <a:rPr lang="vi-VN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ới</a:t>
            </a:r>
            <a:r>
              <a:rPr 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</a:t>
            </a:r>
            <a:r>
              <a:rPr lang="vi-VN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ừ</a:t>
            </a:r>
            <a:r>
              <a:rPr 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vi-VN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ữ</a:t>
            </a:r>
            <a:r>
              <a:rPr 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làm</a:t>
            </a:r>
            <a:r>
              <a:rPr 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vi-VN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ữ</a:t>
            </a:r>
            <a:r>
              <a:rPr lang="en-US" sz="3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9" name="Rectangle 8"/>
          <p:cNvSpPr/>
          <p:nvPr/>
        </p:nvSpPr>
        <p:spPr>
          <a:xfrm>
            <a:off x="670034" y="2667000"/>
            <a:ext cx="71628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Bích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Vân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Đà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Nẵng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" name="Rectangle 1"/>
          <p:cNvSpPr/>
          <p:nvPr/>
        </p:nvSpPr>
        <p:spPr>
          <a:xfrm>
            <a:off x="152400" y="1752600"/>
            <a:ext cx="424672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err="1">
                <a:latin typeface="Times New Roman" pitchFamily="18" charset="0"/>
                <a:cs typeface="Times New Roman" pitchFamily="18" charset="0"/>
              </a:rPr>
              <a:t>Bích</a:t>
            </a:r>
            <a:r>
              <a:rPr lang="en-US" sz="3600" b="1">
                <a:latin typeface="Times New Roman" pitchFamily="18" charset="0"/>
                <a:cs typeface="Times New Roman" pitchFamily="18" charset="0"/>
              </a:rPr>
              <a:t> Vân…..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35257" y="3352800"/>
            <a:ext cx="8727743" cy="69498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50000"/>
              </a:lnSpc>
              <a:buNone/>
            </a:pP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Hà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……….</a:t>
            </a:r>
          </a:p>
        </p:txBody>
      </p:sp>
      <p:sp>
        <p:nvSpPr>
          <p:cNvPr id="6" name="Rectangle 5"/>
          <p:cNvSpPr/>
          <p:nvPr/>
        </p:nvSpPr>
        <p:spPr>
          <a:xfrm>
            <a:off x="533400" y="4382869"/>
            <a:ext cx="838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Hà Nội </a:t>
            </a:r>
            <a:r>
              <a:rPr lang="vi-VN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vi-VN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Thủ đô của nước Việt Nam.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57200" y="5943600"/>
            <a:ext cx="82296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tộc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36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tộc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hùng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76200" y="5043648"/>
            <a:ext cx="4070345" cy="82375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c)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Dân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tộc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ta………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0"/>
      <p:bldP spid="5" grpId="0"/>
      <p:bldP spid="6" grpId="0"/>
      <p:bldP spid="7" grpId="0"/>
      <p:bldP spid="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28600" y="228599"/>
            <a:ext cx="8612877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t</a:t>
            </a:r>
            <a:r>
              <a:rPr lang="vi-VN" sz="3600" b="1" dirty="0">
                <a:latin typeface="Times New Roman" pitchFamily="18" charset="0"/>
                <a:cs typeface="Times New Roman" pitchFamily="18" charset="0"/>
              </a:rPr>
              <a:t>ừ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vi-VN" sz="3600" b="1" dirty="0">
                <a:latin typeface="Times New Roman" pitchFamily="18" charset="0"/>
                <a:cs typeface="Times New Roman" pitchFamily="18" charset="0"/>
              </a:rPr>
              <a:t>ữ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en-US" sz="36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Lan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người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600" b="1" dirty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iền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chấm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>
                <a:latin typeface="Times New Roman" pitchFamily="18" charset="0"/>
                <a:cs typeface="Times New Roman" pitchFamily="18" charset="0"/>
              </a:rPr>
              <a:t>Ai là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2888787"/>
              </p:ext>
            </p:extLst>
          </p:nvPr>
        </p:nvGraphicFramePr>
        <p:xfrm>
          <a:off x="228600" y="2209800"/>
          <a:ext cx="76200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6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a) </a:t>
                      </a:r>
                      <a:r>
                        <a:rPr lang="en-US" sz="36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 </a:t>
                      </a:r>
                      <a:r>
                        <a:rPr lang="en-US" sz="3600" b="1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là</a:t>
                      </a:r>
                      <a:r>
                        <a:rPr lang="en-US" sz="36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t</a:t>
                      </a:r>
                      <a:r>
                        <a:rPr lang="vi-VN" sz="36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ươ</a:t>
                      </a:r>
                      <a:r>
                        <a:rPr lang="en-US" sz="3600" b="1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</a:t>
                      </a:r>
                      <a:r>
                        <a:rPr lang="en-US" sz="36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="1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lai</a:t>
                      </a:r>
                      <a:r>
                        <a:rPr lang="en-US" sz="36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="1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của</a:t>
                      </a:r>
                      <a:r>
                        <a:rPr lang="en-US" sz="36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vi-VN" sz="36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đất</a:t>
                      </a:r>
                      <a:r>
                        <a:rPr lang="en-US" sz="36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n</a:t>
                      </a:r>
                      <a:r>
                        <a:rPr lang="vi-VN" sz="36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ước</a:t>
                      </a:r>
                      <a:r>
                        <a:rPr lang="en-US" sz="36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6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b)</a:t>
                      </a:r>
                      <a:r>
                        <a:rPr lang="en-US" sz="3600" b="1" dirty="0">
                          <a:latin typeface="Times New Roman" pitchFamily="18" charset="0"/>
                          <a:cs typeface="Times New Roman" pitchFamily="18" charset="0"/>
                        </a:rPr>
                        <a:t> … </a:t>
                      </a:r>
                      <a:r>
                        <a:rPr lang="en-US" sz="3600" b="1" dirty="0" err="1">
                          <a:latin typeface="Times New Roman" pitchFamily="18" charset="0"/>
                          <a:cs typeface="Times New Roman" pitchFamily="18" charset="0"/>
                        </a:rPr>
                        <a:t>là</a:t>
                      </a:r>
                      <a:r>
                        <a:rPr lang="en-US" sz="36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="1" dirty="0" err="1">
                          <a:latin typeface="Times New Roman" pitchFamily="18" charset="0"/>
                          <a:cs typeface="Times New Roman" pitchFamily="18" charset="0"/>
                        </a:rPr>
                        <a:t>ng</a:t>
                      </a:r>
                      <a:r>
                        <a:rPr lang="vi-VN" sz="3600" b="1" dirty="0">
                          <a:latin typeface="Times New Roman" pitchFamily="18" charset="0"/>
                          <a:cs typeface="Times New Roman" pitchFamily="18" charset="0"/>
                        </a:rPr>
                        <a:t>ười</a:t>
                      </a:r>
                      <a:r>
                        <a:rPr lang="en-US" sz="36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="1" dirty="0" err="1">
                          <a:latin typeface="Times New Roman" pitchFamily="18" charset="0"/>
                          <a:cs typeface="Times New Roman" pitchFamily="18" charset="0"/>
                        </a:rPr>
                        <a:t>mẹ</a:t>
                      </a:r>
                      <a:r>
                        <a:rPr lang="en-US" sz="36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="1" dirty="0" err="1"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  <a:r>
                        <a:rPr lang="en-US" sz="36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="1" dirty="0" err="1">
                          <a:latin typeface="Times New Roman" pitchFamily="18" charset="0"/>
                          <a:cs typeface="Times New Roman" pitchFamily="18" charset="0"/>
                        </a:rPr>
                        <a:t>hai</a:t>
                      </a:r>
                      <a:r>
                        <a:rPr lang="en-US" sz="36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="1" dirty="0" err="1">
                          <a:latin typeface="Times New Roman" pitchFamily="18" charset="0"/>
                          <a:cs typeface="Times New Roman" pitchFamily="18" charset="0"/>
                        </a:rPr>
                        <a:t>của</a:t>
                      </a:r>
                      <a:r>
                        <a:rPr lang="en-US" sz="36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="1" dirty="0" err="1">
                          <a:latin typeface="Times New Roman" pitchFamily="18" charset="0"/>
                          <a:cs typeface="Times New Roman" pitchFamily="18" charset="0"/>
                        </a:rPr>
                        <a:t>em</a:t>
                      </a:r>
                      <a:r>
                        <a:rPr lang="en-US" sz="3600" b="1" dirty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6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c) </a:t>
                      </a:r>
                      <a:r>
                        <a:rPr lang="en-US" sz="3600" b="1" dirty="0">
                          <a:latin typeface="Times New Roman" pitchFamily="18" charset="0"/>
                          <a:cs typeface="Times New Roman" pitchFamily="18" charset="0"/>
                        </a:rPr>
                        <a:t>… </a:t>
                      </a:r>
                      <a:r>
                        <a:rPr lang="en-US" sz="3600" b="1" dirty="0" err="1">
                          <a:latin typeface="Times New Roman" pitchFamily="18" charset="0"/>
                          <a:cs typeface="Times New Roman" pitchFamily="18" charset="0"/>
                        </a:rPr>
                        <a:t>l</a:t>
                      </a:r>
                      <a:r>
                        <a:rPr lang="en-US" sz="3600" b="1" baseline="0" dirty="0" err="1">
                          <a:latin typeface="Times New Roman" pitchFamily="18" charset="0"/>
                          <a:cs typeface="Times New Roman" pitchFamily="18" charset="0"/>
                        </a:rPr>
                        <a:t>à</a:t>
                      </a:r>
                      <a:r>
                        <a:rPr lang="en-US" sz="3600" b="1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="1" baseline="0" dirty="0" err="1">
                          <a:latin typeface="Times New Roman" pitchFamily="18" charset="0"/>
                          <a:cs typeface="Times New Roman" pitchFamily="18" charset="0"/>
                        </a:rPr>
                        <a:t>ng</a:t>
                      </a:r>
                      <a:r>
                        <a:rPr lang="vi-VN" sz="3600" b="1" baseline="0" dirty="0">
                          <a:latin typeface="Times New Roman" pitchFamily="18" charset="0"/>
                          <a:cs typeface="Times New Roman" pitchFamily="18" charset="0"/>
                        </a:rPr>
                        <a:t>ười</a:t>
                      </a:r>
                      <a:r>
                        <a:rPr lang="en-US" sz="3600" b="1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="1" baseline="0" dirty="0" err="1">
                          <a:latin typeface="Times New Roman" pitchFamily="18" charset="0"/>
                          <a:cs typeface="Times New Roman" pitchFamily="18" charset="0"/>
                        </a:rPr>
                        <a:t>Hà</a:t>
                      </a:r>
                      <a:r>
                        <a:rPr lang="en-US" sz="3600" b="1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="1" baseline="0" dirty="0" err="1">
                          <a:latin typeface="Times New Roman" pitchFamily="18" charset="0"/>
                          <a:cs typeface="Times New Roman" pitchFamily="18" charset="0"/>
                        </a:rPr>
                        <a:t>Nội</a:t>
                      </a:r>
                      <a:r>
                        <a:rPr lang="en-US" sz="3600" b="1" baseline="0" dirty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en-US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6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d) </a:t>
                      </a:r>
                      <a:r>
                        <a:rPr lang="en-US" sz="3600" b="1" dirty="0">
                          <a:latin typeface="Times New Roman" pitchFamily="18" charset="0"/>
                          <a:cs typeface="Times New Roman" pitchFamily="18" charset="0"/>
                        </a:rPr>
                        <a:t>… </a:t>
                      </a:r>
                      <a:r>
                        <a:rPr lang="en-US" sz="3600" b="1" dirty="0" err="1">
                          <a:latin typeface="Times New Roman" pitchFamily="18" charset="0"/>
                          <a:cs typeface="Times New Roman" pitchFamily="18" charset="0"/>
                        </a:rPr>
                        <a:t>là</a:t>
                      </a:r>
                      <a:r>
                        <a:rPr lang="en-US" sz="36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="1" dirty="0" err="1">
                          <a:latin typeface="Times New Roman" pitchFamily="18" charset="0"/>
                          <a:cs typeface="Times New Roman" pitchFamily="18" charset="0"/>
                        </a:rPr>
                        <a:t>vốn</a:t>
                      </a:r>
                      <a:r>
                        <a:rPr lang="en-US" sz="36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="1" dirty="0" err="1">
                          <a:latin typeface="Times New Roman" pitchFamily="18" charset="0"/>
                          <a:cs typeface="Times New Roman" pitchFamily="18" charset="0"/>
                        </a:rPr>
                        <a:t>quý</a:t>
                      </a:r>
                      <a:r>
                        <a:rPr lang="en-US" sz="36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="1" dirty="0" err="1">
                          <a:latin typeface="Times New Roman" pitchFamily="18" charset="0"/>
                          <a:cs typeface="Times New Roman" pitchFamily="18" charset="0"/>
                        </a:rPr>
                        <a:t>nhất</a:t>
                      </a:r>
                      <a:r>
                        <a:rPr lang="en-US" sz="3600" b="1" dirty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6133052"/>
              </p:ext>
            </p:extLst>
          </p:nvPr>
        </p:nvGraphicFramePr>
        <p:xfrm>
          <a:off x="228600" y="2286000"/>
          <a:ext cx="8763000" cy="3657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763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6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a) </a:t>
                      </a:r>
                      <a:r>
                        <a:rPr lang="en-US" sz="3600" b="1" dirty="0" err="1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Trẻ</a:t>
                      </a:r>
                      <a:r>
                        <a:rPr lang="en-US" sz="36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="1" dirty="0" err="1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em</a:t>
                      </a:r>
                      <a:r>
                        <a:rPr lang="en-US" sz="36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="1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là</a:t>
                      </a:r>
                      <a:r>
                        <a:rPr lang="en-US" sz="36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t</a:t>
                      </a:r>
                      <a:r>
                        <a:rPr lang="vi-VN" sz="36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ươ</a:t>
                      </a:r>
                      <a:r>
                        <a:rPr lang="en-US" sz="3600" b="1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</a:t>
                      </a:r>
                      <a:r>
                        <a:rPr lang="en-US" sz="36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="1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lai</a:t>
                      </a:r>
                      <a:r>
                        <a:rPr lang="en-US" sz="36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="1" dirty="0" err="1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của</a:t>
                      </a:r>
                      <a:r>
                        <a:rPr lang="en-US" sz="36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vi-VN" sz="36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đất</a:t>
                      </a:r>
                      <a:r>
                        <a:rPr lang="en-US" sz="36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n</a:t>
                      </a:r>
                      <a:r>
                        <a:rPr lang="vi-VN" sz="36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ước</a:t>
                      </a:r>
                      <a:r>
                        <a:rPr lang="en-US" sz="36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6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b)</a:t>
                      </a:r>
                      <a:r>
                        <a:rPr lang="en-US" sz="36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="1" dirty="0" err="1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Cô</a:t>
                      </a:r>
                      <a:r>
                        <a:rPr lang="en-US" sz="36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="1" dirty="0" err="1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giáo</a:t>
                      </a:r>
                      <a:r>
                        <a:rPr lang="en-US" sz="36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="1" dirty="0" err="1">
                          <a:latin typeface="Times New Roman" pitchFamily="18" charset="0"/>
                          <a:cs typeface="Times New Roman" pitchFamily="18" charset="0"/>
                        </a:rPr>
                        <a:t>là</a:t>
                      </a:r>
                      <a:r>
                        <a:rPr lang="en-US" sz="36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="1" dirty="0" err="1">
                          <a:latin typeface="Times New Roman" pitchFamily="18" charset="0"/>
                          <a:cs typeface="Times New Roman" pitchFamily="18" charset="0"/>
                        </a:rPr>
                        <a:t>ng</a:t>
                      </a:r>
                      <a:r>
                        <a:rPr lang="vi-VN" sz="3600" b="1" dirty="0">
                          <a:latin typeface="Times New Roman" pitchFamily="18" charset="0"/>
                          <a:cs typeface="Times New Roman" pitchFamily="18" charset="0"/>
                        </a:rPr>
                        <a:t>ười</a:t>
                      </a:r>
                      <a:r>
                        <a:rPr lang="en-US" sz="36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="1" dirty="0" err="1">
                          <a:latin typeface="Times New Roman" pitchFamily="18" charset="0"/>
                          <a:cs typeface="Times New Roman" pitchFamily="18" charset="0"/>
                        </a:rPr>
                        <a:t>mẹ</a:t>
                      </a:r>
                      <a:r>
                        <a:rPr lang="en-US" sz="36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="1" dirty="0" err="1"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  <a:r>
                        <a:rPr lang="en-US" sz="36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="1" dirty="0" err="1">
                          <a:latin typeface="Times New Roman" pitchFamily="18" charset="0"/>
                          <a:cs typeface="Times New Roman" pitchFamily="18" charset="0"/>
                        </a:rPr>
                        <a:t>hai</a:t>
                      </a:r>
                      <a:r>
                        <a:rPr lang="en-US" sz="36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="1" dirty="0" err="1">
                          <a:latin typeface="Times New Roman" pitchFamily="18" charset="0"/>
                          <a:cs typeface="Times New Roman" pitchFamily="18" charset="0"/>
                        </a:rPr>
                        <a:t>của</a:t>
                      </a:r>
                      <a:r>
                        <a:rPr lang="en-US" sz="36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="1" dirty="0" err="1">
                          <a:latin typeface="Times New Roman" pitchFamily="18" charset="0"/>
                          <a:cs typeface="Times New Roman" pitchFamily="18" charset="0"/>
                        </a:rPr>
                        <a:t>em</a:t>
                      </a:r>
                      <a:r>
                        <a:rPr lang="en-US" sz="3600" b="1" dirty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6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c)</a:t>
                      </a:r>
                      <a:r>
                        <a:rPr lang="en-US" sz="36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="1" dirty="0" err="1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Bạn</a:t>
                      </a:r>
                      <a:r>
                        <a:rPr lang="en-US" sz="36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="1" dirty="0" err="1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Lan</a:t>
                      </a:r>
                      <a:r>
                        <a:rPr lang="en-US" sz="36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="1" dirty="0" err="1">
                          <a:latin typeface="Times New Roman" pitchFamily="18" charset="0"/>
                          <a:cs typeface="Times New Roman" pitchFamily="18" charset="0"/>
                        </a:rPr>
                        <a:t>l</a:t>
                      </a:r>
                      <a:r>
                        <a:rPr lang="en-US" sz="3600" b="1" baseline="0" dirty="0" err="1">
                          <a:latin typeface="Times New Roman" pitchFamily="18" charset="0"/>
                          <a:cs typeface="Times New Roman" pitchFamily="18" charset="0"/>
                        </a:rPr>
                        <a:t>à</a:t>
                      </a:r>
                      <a:r>
                        <a:rPr lang="en-US" sz="3600" b="1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="1" baseline="0" dirty="0" err="1">
                          <a:latin typeface="Times New Roman" pitchFamily="18" charset="0"/>
                          <a:cs typeface="Times New Roman" pitchFamily="18" charset="0"/>
                        </a:rPr>
                        <a:t>ng</a:t>
                      </a:r>
                      <a:r>
                        <a:rPr lang="vi-VN" sz="3600" b="1" baseline="0" dirty="0">
                          <a:latin typeface="Times New Roman" pitchFamily="18" charset="0"/>
                          <a:cs typeface="Times New Roman" pitchFamily="18" charset="0"/>
                        </a:rPr>
                        <a:t>ười</a:t>
                      </a:r>
                      <a:r>
                        <a:rPr lang="en-US" sz="3600" b="1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="1" baseline="0" dirty="0" err="1">
                          <a:latin typeface="Times New Roman" pitchFamily="18" charset="0"/>
                          <a:cs typeface="Times New Roman" pitchFamily="18" charset="0"/>
                        </a:rPr>
                        <a:t>Hà</a:t>
                      </a:r>
                      <a:r>
                        <a:rPr lang="en-US" sz="3600" b="1" baseline="0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="1" baseline="0" dirty="0" err="1">
                          <a:latin typeface="Times New Roman" pitchFamily="18" charset="0"/>
                          <a:cs typeface="Times New Roman" pitchFamily="18" charset="0"/>
                        </a:rPr>
                        <a:t>Nội</a:t>
                      </a:r>
                      <a:r>
                        <a:rPr lang="en-US" sz="3600" b="1" baseline="0" dirty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en-US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en-US" sz="3600" b="1" dirty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d)</a:t>
                      </a:r>
                      <a:r>
                        <a:rPr lang="en-US" sz="36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Ng</a:t>
                      </a:r>
                      <a:r>
                        <a:rPr lang="vi-VN" sz="36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ười</a:t>
                      </a:r>
                      <a:r>
                        <a:rPr lang="en-US" sz="3600" b="1" dirty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="1" dirty="0" err="1">
                          <a:latin typeface="Times New Roman" pitchFamily="18" charset="0"/>
                          <a:cs typeface="Times New Roman" pitchFamily="18" charset="0"/>
                        </a:rPr>
                        <a:t>là</a:t>
                      </a:r>
                      <a:r>
                        <a:rPr lang="en-US" sz="36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="1" dirty="0" err="1">
                          <a:latin typeface="Times New Roman" pitchFamily="18" charset="0"/>
                          <a:cs typeface="Times New Roman" pitchFamily="18" charset="0"/>
                        </a:rPr>
                        <a:t>vốn</a:t>
                      </a:r>
                      <a:r>
                        <a:rPr lang="en-US" sz="36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="1" dirty="0" err="1">
                          <a:latin typeface="Times New Roman" pitchFamily="18" charset="0"/>
                          <a:cs typeface="Times New Roman" pitchFamily="18" charset="0"/>
                        </a:rPr>
                        <a:t>quý</a:t>
                      </a:r>
                      <a:r>
                        <a:rPr lang="en-US" sz="3600" b="1" dirty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3600" b="1" dirty="0" err="1">
                          <a:latin typeface="Times New Roman" pitchFamily="18" charset="0"/>
                          <a:cs typeface="Times New Roman" pitchFamily="18" charset="0"/>
                        </a:rPr>
                        <a:t>nhất</a:t>
                      </a:r>
                      <a:r>
                        <a:rPr lang="en-US" sz="3600" b="1" dirty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908661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Oval 2" descr="h"/>
          <p:cNvSpPr>
            <a:spLocks noChangeArrowheads="1"/>
          </p:cNvSpPr>
          <p:nvPr/>
        </p:nvSpPr>
        <p:spPr bwMode="auto">
          <a:xfrm>
            <a:off x="762000" y="1066800"/>
            <a:ext cx="7543800" cy="4800600"/>
          </a:xfrm>
          <a:prstGeom prst="ellipse">
            <a:avLst/>
          </a:prstGeom>
          <a:blipFill dpi="0" rotWithShape="1">
            <a:blip r:embed="rId2"/>
            <a:srcRect/>
            <a:stretch>
              <a:fillRect/>
            </a:stretch>
          </a:blipFill>
          <a:ln w="57150" cmpd="thickThin">
            <a:solidFill>
              <a:srgbClr val="FF99CC"/>
            </a:solidFill>
            <a:round/>
            <a:headEnd/>
            <a:tailEnd/>
          </a:ln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z="40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19459" name="AutoShape 7">
            <a:hlinkClick r:id="" action="ppaction://noaction"/>
          </p:cNvPr>
          <p:cNvSpPr>
            <a:spLocks noChangeArrowheads="1"/>
          </p:cNvSpPr>
          <p:nvPr/>
        </p:nvSpPr>
        <p:spPr bwMode="auto">
          <a:xfrm>
            <a:off x="8077200" y="6400800"/>
            <a:ext cx="976313" cy="485775"/>
          </a:xfrm>
          <a:prstGeom prst="rightArrow">
            <a:avLst>
              <a:gd name="adj1" fmla="val 50000"/>
              <a:gd name="adj2" fmla="val 50245"/>
            </a:avLst>
          </a:prstGeom>
          <a:solidFill>
            <a:srgbClr val="FFCC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US" altLang="en-US" sz="400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6" name="Text Box 2"/>
          <p:cNvSpPr txBox="1">
            <a:spLocks noChangeArrowheads="1"/>
          </p:cNvSpPr>
          <p:nvPr/>
        </p:nvSpPr>
        <p:spPr bwMode="auto">
          <a:xfrm>
            <a:off x="219075" y="685800"/>
            <a:ext cx="8543925" cy="3108325"/>
          </a:xfrm>
          <a:prstGeom prst="rect">
            <a:avLst/>
          </a:prstGeom>
          <a:noFill/>
          <a:ln>
            <a:noFill/>
          </a:ln>
          <a:effectLst/>
        </p:spPr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kể</a:t>
            </a:r>
            <a:r>
              <a:rPr 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Ai </a:t>
            </a:r>
            <a:r>
              <a:rPr lang="en-US" sz="40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sz="40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3600" i="1" dirty="0">
              <a:solidFill>
                <a:srgbClr val="FF9933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  <a:defRPr/>
            </a:pP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4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4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Huy</a:t>
            </a:r>
            <a:r>
              <a:rPr lang="en-US" sz="4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sz="4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thư</a:t>
            </a:r>
            <a:r>
              <a:rPr lang="en-US" sz="4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bố</a:t>
            </a:r>
            <a:r>
              <a:rPr lang="en-US" sz="4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571500" indent="-571500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v"/>
              <a:defRPr/>
            </a:pPr>
            <a:r>
              <a:rPr lang="en-US" sz="4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4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Bé</a:t>
            </a:r>
            <a:r>
              <a:rPr lang="en-US" sz="4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Thoại</a:t>
            </a:r>
            <a:r>
              <a:rPr lang="en-US" sz="4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4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4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r>
              <a:rPr lang="en-US" sz="36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3048000" y="4953000"/>
            <a:ext cx="5583238" cy="707886"/>
          </a:xfrm>
          <a:prstGeom prst="rect">
            <a:avLst/>
          </a:prstGeom>
          <a:ln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sz="3600" b="1" dirty="0" err="1">
                <a:solidFill>
                  <a:srgbClr val="FFFF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é</a:t>
            </a:r>
            <a:r>
              <a:rPr lang="en-US" sz="4000" b="1" dirty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Thoại</a:t>
            </a:r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r>
              <a:rPr lang="en-US" sz="36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79278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4" descr="img74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75" y="22225"/>
            <a:ext cx="9140825" cy="685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76200" y="533400"/>
            <a:ext cx="9105900" cy="21240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400" b="1" dirty="0">
                <a:solidFill>
                  <a:srgbClr val="0033CC"/>
                </a:solidFill>
              </a:rPr>
              <a:t>	</a:t>
            </a:r>
            <a:r>
              <a:rPr lang="en-US" sz="44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</a:t>
            </a:r>
            <a:r>
              <a:rPr lang="en-US" sz="44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44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44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44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sz="44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sz="44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4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44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44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44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44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</a:t>
            </a:r>
            <a:r>
              <a:rPr lang="en-US" sz="44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sz="44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44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44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lang="en-US" sz="44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44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b="1" dirty="0" err="1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r>
              <a:rPr lang="en-US" sz="4400" b="1" dirty="0">
                <a:solidFill>
                  <a:srgbClr val="0033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pic>
        <p:nvPicPr>
          <p:cNvPr id="21508" name="Picture 36" descr="questionmark_w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-152400"/>
            <a:ext cx="976313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Up Arrow Callout 9"/>
          <p:cNvSpPr/>
          <p:nvPr/>
        </p:nvSpPr>
        <p:spPr>
          <a:xfrm>
            <a:off x="152400" y="2514600"/>
            <a:ext cx="8839200" cy="2286000"/>
          </a:xfrm>
          <a:prstGeom prst="upArrowCallout">
            <a:avLst/>
          </a:prstGeom>
          <a:solidFill>
            <a:srgbClr val="FFFF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Chích</a:t>
            </a:r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bông</a:t>
            </a:r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nông</a:t>
            </a:r>
            <a:r>
              <a:rPr lang="en-US" sz="4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1" name="Oval Callout 10"/>
          <p:cNvSpPr/>
          <p:nvPr/>
        </p:nvSpPr>
        <p:spPr>
          <a:xfrm>
            <a:off x="1371600" y="5029200"/>
            <a:ext cx="6477000" cy="1524000"/>
          </a:xfrm>
          <a:prstGeom prst="wedgeEllipseCallou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Chủ</a:t>
            </a:r>
            <a:r>
              <a:rPr lang="en-US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ngữ</a:t>
            </a:r>
            <a:r>
              <a:rPr lang="en-US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do </a:t>
            </a:r>
            <a:r>
              <a:rPr lang="en-US" sz="4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danh</a:t>
            </a:r>
            <a:r>
              <a:rPr lang="en-US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tạo</a:t>
            </a:r>
            <a:r>
              <a:rPr lang="en-US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thành</a:t>
            </a:r>
            <a:endParaRPr lang="en-US" sz="40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Action Button: End 11">
            <a:hlinkClick r:id="rId4" action="ppaction://hlinksldjump" highlightClick="1"/>
          </p:cNvPr>
          <p:cNvSpPr/>
          <p:nvPr/>
        </p:nvSpPr>
        <p:spPr>
          <a:xfrm>
            <a:off x="8077200" y="6324600"/>
            <a:ext cx="533400" cy="304800"/>
          </a:xfrm>
          <a:prstGeom prst="actionButtonE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4000">
              <a:solidFill>
                <a:prstClr val="white"/>
              </a:solidFill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381000" y="4419600"/>
            <a:ext cx="281940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66736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10" grpId="0" animBg="1"/>
      <p:bldP spid="11" grpId="0" animBg="1"/>
      <p:bldP spid="1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ctrTitle"/>
          </p:nvPr>
        </p:nvSpPr>
        <p:spPr>
          <a:ln>
            <a:miter lim="800000"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r>
              <a:rPr lang="en-US"/>
              <a:t>LTVC</a:t>
            </a:r>
            <a:br>
              <a:rPr lang="en-US"/>
            </a:br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marR="0" eaLnBrk="1" hangingPunct="1"/>
            <a:r>
              <a:rPr lang="en-US" altLang="en-US"/>
              <a:t>LỚP 4</a:t>
            </a:r>
          </a:p>
          <a:p>
            <a:pPr marR="0" eaLnBrk="1" hangingPunct="1"/>
            <a:endParaRPr lang="en-US" altLang="en-US"/>
          </a:p>
          <a:p>
            <a:pPr marR="0" eaLnBrk="1" hangingPunct="1"/>
            <a:endParaRPr lang="en-US" altLang="en-US"/>
          </a:p>
        </p:txBody>
      </p:sp>
      <p:pic>
        <p:nvPicPr>
          <p:cNvPr id="23556" name="Picture 4" descr="vl_16_c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-5400000">
            <a:off x="1241424" y="-1306512"/>
            <a:ext cx="6858001" cy="9340850"/>
          </a:xfrm>
          <a:prstGeom prst="rect">
            <a:avLst/>
          </a:prstGeom>
          <a:gradFill rotWithShape="1">
            <a:gsLst>
              <a:gs pos="0">
                <a:srgbClr val="99FFCC"/>
              </a:gs>
              <a:gs pos="100000">
                <a:srgbClr val="DFFFEF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609600" y="533400"/>
            <a:ext cx="8153400" cy="1754188"/>
          </a:xfrm>
          <a:prstGeom prst="rect">
            <a:avLst/>
          </a:prstGeom>
          <a:solidFill>
            <a:srgbClr val="FFFFFF"/>
          </a:solidFill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sz="5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Ai </a:t>
            </a:r>
            <a:r>
              <a:rPr lang="en-US" sz="5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5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thị</a:t>
            </a:r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5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nội</a:t>
            </a:r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dung </a:t>
            </a:r>
            <a:r>
              <a:rPr lang="en-US" sz="5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5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3" name="Up Arrow Callout 2"/>
          <p:cNvSpPr/>
          <p:nvPr/>
        </p:nvSpPr>
        <p:spPr>
          <a:xfrm>
            <a:off x="609600" y="2287588"/>
            <a:ext cx="8305800" cy="2970212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48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48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48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48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48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48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48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giới</a:t>
            </a:r>
            <a:r>
              <a:rPr lang="en-US" sz="48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thiệu</a:t>
            </a:r>
            <a:r>
              <a:rPr lang="en-US" sz="48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48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48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48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48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48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b="1" dirty="0" err="1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4800" b="1" dirty="0">
                <a:solidFill>
                  <a:prstClr val="white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17825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5" grpId="0" animBg="1"/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167185" y="2514600"/>
            <a:ext cx="8976815" cy="4114800"/>
          </a:xfrm>
        </p:spPr>
        <p:txBody>
          <a:bodyPr>
            <a:noAutofit/>
          </a:bodyPr>
          <a:lstStyle/>
          <a:p>
            <a:pPr marL="457200" indent="-457200" algn="just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Ruộng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rẫy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vi-VN" sz="3200" b="1" dirty="0">
                <a:latin typeface="Times New Roman" pitchFamily="18" charset="0"/>
                <a:cs typeface="Times New Roman" pitchFamily="18" charset="0"/>
              </a:rPr>
              <a:t>ường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 marL="803275" indent="-457200" algn="just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Cuốc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cày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vũ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khí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 marL="803275" indent="-457200" algn="just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nông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sĩ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 marL="803275" indent="-457200" algn="just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Hậu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ph</a:t>
            </a:r>
            <a:r>
              <a:rPr lang="vi-VN" sz="3200" b="1" dirty="0">
                <a:latin typeface="Times New Roman" pitchFamily="18" charset="0"/>
                <a:cs typeface="Times New Roman" pitchFamily="18" charset="0"/>
              </a:rPr>
              <a:t>ươ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b="1" dirty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ua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ph</a:t>
            </a:r>
            <a:r>
              <a:rPr lang="vi-VN" sz="3200" b="1" dirty="0">
                <a:latin typeface="Times New Roman" pitchFamily="18" charset="0"/>
                <a:cs typeface="Times New Roman" pitchFamily="18" charset="0"/>
              </a:rPr>
              <a:t>ươ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ng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 marL="803275" indent="-457200" algn="just"/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b) Kim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b="1" dirty="0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b="1" dirty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tiên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" name="Rectangle 1"/>
          <p:cNvSpPr/>
          <p:nvPr/>
        </p:nvSpPr>
        <p:spPr>
          <a:xfrm>
            <a:off x="268014" y="1756887"/>
            <a:ext cx="309251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533400" y="33338"/>
            <a:ext cx="8001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/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en-US" sz="24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4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Ai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3421" y="1233667"/>
            <a:ext cx="21125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xét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7000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4"/>
          <p:cNvSpPr txBox="1">
            <a:spLocks/>
          </p:cNvSpPr>
          <p:nvPr/>
        </p:nvSpPr>
        <p:spPr>
          <a:xfrm>
            <a:off x="15922" y="1905000"/>
            <a:ext cx="5927678" cy="710821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auto" latinLnBrk="0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1.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Tìm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câu</a:t>
            </a:r>
            <a:r>
              <a:rPr kumimoji="0" lang="en-US" sz="3200" b="1" i="0" u="none" strike="noStrike" kern="1200" cap="none" spc="0" normalizeH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kể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Ai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là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gì</a:t>
            </a:r>
            <a:r>
              <a:rPr kumimoji="0" 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5" name="Text Placeholder 2"/>
          <p:cNvSpPr>
            <a:spLocks noGrp="1"/>
          </p:cNvSpPr>
          <p:nvPr>
            <p:ph type="body" sz="half" idx="2"/>
          </p:nvPr>
        </p:nvSpPr>
        <p:spPr>
          <a:xfrm>
            <a:off x="152400" y="2692020"/>
            <a:ext cx="8976815" cy="4165979"/>
          </a:xfrm>
        </p:spPr>
        <p:txBody>
          <a:bodyPr>
            <a:noAutofit/>
          </a:bodyPr>
          <a:lstStyle/>
          <a:p>
            <a:pPr marL="457200" indent="-457200" algn="just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Ruộng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rẫy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vi-VN" sz="3200" b="1" dirty="0">
                <a:latin typeface="Times New Roman" pitchFamily="18" charset="0"/>
                <a:cs typeface="Times New Roman" pitchFamily="18" charset="0"/>
              </a:rPr>
              <a:t>ường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 marL="803275" indent="-457200" algn="just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Cuốc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cày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vũ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khí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 marL="803275" indent="-457200" algn="just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nông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sĩ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 marL="803275" indent="-457200" algn="just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Hậu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ph</a:t>
            </a:r>
            <a:r>
              <a:rPr lang="vi-VN" sz="3200" b="1" dirty="0">
                <a:latin typeface="Times New Roman" pitchFamily="18" charset="0"/>
                <a:cs typeface="Times New Roman" pitchFamily="18" charset="0"/>
              </a:rPr>
              <a:t>ươ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b="1" dirty="0">
                <a:latin typeface="Times New Roman" pitchFamily="18" charset="0"/>
                <a:cs typeface="Times New Roman" pitchFamily="18" charset="0"/>
              </a:rPr>
              <a:t>đ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ua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tiền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ph</a:t>
            </a:r>
            <a:r>
              <a:rPr lang="vi-VN" sz="3200" b="1" dirty="0">
                <a:latin typeface="Times New Roman" pitchFamily="18" charset="0"/>
                <a:cs typeface="Times New Roman" pitchFamily="18" charset="0"/>
              </a:rPr>
              <a:t>ươ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ng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 marL="803275" indent="-457200" algn="just"/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 marL="457200" indent="-457200" algn="just"/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b) Kim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tiên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533400" y="33338"/>
            <a:ext cx="8001000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/>
            <a:r>
              <a:rPr lang="en-US" sz="24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4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Ai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3421" y="1233667"/>
            <a:ext cx="21125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xét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3" name="Straight Connector 2"/>
          <p:cNvCxnSpPr/>
          <p:nvPr/>
        </p:nvCxnSpPr>
        <p:spPr>
          <a:xfrm>
            <a:off x="685800" y="3276600"/>
            <a:ext cx="4419600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685800" y="3810000"/>
            <a:ext cx="3352800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685800" y="4419600"/>
            <a:ext cx="3352800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769961" y="6096000"/>
            <a:ext cx="8069239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769961" y="6629400"/>
            <a:ext cx="3268639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5968" y="2438400"/>
            <a:ext cx="8377451" cy="17666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spcBef>
                <a:spcPct val="20000"/>
              </a:spcBef>
              <a:defRPr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Ruộng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rẫy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vi-VN" sz="3200" b="1" dirty="0">
                <a:latin typeface="Times New Roman" pitchFamily="18" charset="0"/>
                <a:cs typeface="Times New Roman" pitchFamily="18" charset="0"/>
              </a:rPr>
              <a:t>ường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 marL="977900" lvl="0" indent="-457200">
              <a:spcBef>
                <a:spcPct val="20000"/>
              </a:spcBef>
              <a:defRPr/>
            </a:pP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Cuốc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cày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vũ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khí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 marL="977900" lvl="0" indent="-457200">
              <a:spcBef>
                <a:spcPct val="20000"/>
              </a:spcBef>
              <a:defRPr/>
            </a:pP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nông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sĩ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82244" y="4555903"/>
            <a:ext cx="847867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b) Kim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b="1" dirty="0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b="1" dirty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tiên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2" name="Rectangle 1"/>
          <p:cNvSpPr/>
          <p:nvPr/>
        </p:nvSpPr>
        <p:spPr>
          <a:xfrm>
            <a:off x="155968" y="1828800"/>
            <a:ext cx="363894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Ai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533400" y="33338"/>
            <a:ext cx="8001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/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en-US" sz="24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4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Ai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73421" y="1233667"/>
            <a:ext cx="21125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xét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34202" y="5943600"/>
            <a:ext cx="897226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Ai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điểm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giống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nhau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9182" y="2957763"/>
            <a:ext cx="8534400" cy="17666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spcBef>
                <a:spcPct val="20000"/>
              </a:spcBef>
              <a:defRPr/>
            </a:pP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Ruộng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rẫy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vi-VN" sz="3200" b="1" dirty="0">
                <a:latin typeface="Times New Roman" pitchFamily="18" charset="0"/>
                <a:cs typeface="Times New Roman" pitchFamily="18" charset="0"/>
              </a:rPr>
              <a:t>ường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 marL="914400" lvl="0" indent="-457200">
              <a:spcBef>
                <a:spcPct val="20000"/>
              </a:spcBef>
              <a:defRPr/>
            </a:pP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Cuốc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cày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vũ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khí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  <a:p>
            <a:pPr marL="914400" lvl="0" indent="-457200">
              <a:spcBef>
                <a:spcPct val="20000"/>
              </a:spcBef>
              <a:defRPr/>
            </a:pP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nông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sĩ</a:t>
            </a:r>
            <a:endParaRPr lang="en-US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78558" y="5072025"/>
            <a:ext cx="847867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Kim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b="1" dirty="0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200" b="1" dirty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tiên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99182" y="2133600"/>
            <a:ext cx="897226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  <a:defRPr/>
            </a:pP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Ai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Đều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533400" y="33338"/>
            <a:ext cx="8001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/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en-US" sz="24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4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Ai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3421" y="1233667"/>
            <a:ext cx="21125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xét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44690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14"/>
          <p:cNvSpPr txBox="1">
            <a:spLocks/>
          </p:cNvSpPr>
          <p:nvPr/>
        </p:nvSpPr>
        <p:spPr>
          <a:xfrm>
            <a:off x="457200" y="-152400"/>
            <a:ext cx="8077200" cy="1066800"/>
          </a:xfrm>
          <a:prstGeom prst="rect">
            <a:avLst/>
          </a:prstGeom>
        </p:spPr>
        <p:txBody>
          <a:bodyPr/>
          <a:lstStyle/>
          <a:p>
            <a:pPr marL="342900" lvl="0" indent="-342900">
              <a:spcBef>
                <a:spcPct val="20000"/>
              </a:spcBef>
            </a:pP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" y="841491"/>
            <a:ext cx="8763000" cy="40195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>
              <a:spcBef>
                <a:spcPct val="20000"/>
              </a:spcBef>
              <a:defRPr/>
            </a:pP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Ruộng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rẫy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tr</a:t>
            </a:r>
            <a:r>
              <a:rPr lang="vi-VN" sz="4400" b="1" dirty="0">
                <a:latin typeface="Times New Roman" pitchFamily="18" charset="0"/>
                <a:cs typeface="Times New Roman" pitchFamily="18" charset="0"/>
              </a:rPr>
              <a:t>ường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spcBef>
                <a:spcPct val="20000"/>
              </a:spcBef>
              <a:defRPr/>
            </a:pP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spcBef>
                <a:spcPct val="20000"/>
              </a:spcBef>
              <a:defRPr/>
            </a:pP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Cuốc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cày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vũ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khí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spcBef>
                <a:spcPct val="20000"/>
              </a:spcBef>
              <a:defRPr/>
            </a:pP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  <a:p>
            <a:pPr marL="457200" lvl="0" indent="-457200">
              <a:spcBef>
                <a:spcPct val="20000"/>
              </a:spcBef>
              <a:defRPr/>
            </a:pP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Nhà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nông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4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400" b="1" dirty="0" err="1">
                <a:latin typeface="Times New Roman" pitchFamily="18" charset="0"/>
                <a:cs typeface="Times New Roman" pitchFamily="18" charset="0"/>
              </a:rPr>
              <a:t>sĩ</a:t>
            </a:r>
            <a:endParaRPr lang="en-US" sz="44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 rot="5400000">
            <a:off x="2322786" y="2804250"/>
            <a:ext cx="533400" cy="762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 rot="5400000">
            <a:off x="2438400" y="4393288"/>
            <a:ext cx="609600" cy="1524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rot="5400000">
            <a:off x="2667000" y="1175295"/>
            <a:ext cx="533400" cy="762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432748" y="3048000"/>
            <a:ext cx="1967552" cy="1588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342900" y="4724400"/>
            <a:ext cx="2247900" cy="1588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381000" y="1478507"/>
            <a:ext cx="2362200" cy="1588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18" name="Rectangle 17"/>
          <p:cNvSpPr/>
          <p:nvPr/>
        </p:nvSpPr>
        <p:spPr>
          <a:xfrm>
            <a:off x="152400" y="5105400"/>
            <a:ext cx="8686800" cy="18283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lnSpc>
                <a:spcPct val="150000"/>
              </a:lnSpc>
            </a:pP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Kim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Đồng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những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4000" b="1" dirty="0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4000" b="1" dirty="0"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tiên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Đội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cxnSp>
        <p:nvCxnSpPr>
          <p:cNvPr id="20" name="Straight Connector 19"/>
          <p:cNvCxnSpPr/>
          <p:nvPr/>
        </p:nvCxnSpPr>
        <p:spPr>
          <a:xfrm rot="5400000">
            <a:off x="5667702" y="5553852"/>
            <a:ext cx="533400" cy="762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304800" y="5942012"/>
            <a:ext cx="5486400" cy="0"/>
          </a:xfrm>
          <a:prstGeom prst="line">
            <a:avLst/>
          </a:prstGeom>
          <a:ln>
            <a:solidFill>
              <a:srgbClr val="0000CC"/>
            </a:solidFill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2" name="Rectangle 1"/>
          <p:cNvSpPr/>
          <p:nvPr/>
        </p:nvSpPr>
        <p:spPr>
          <a:xfrm>
            <a:off x="78475" y="179190"/>
            <a:ext cx="84582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Bef>
                <a:spcPct val="20000"/>
              </a:spcBef>
            </a:pP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vi-VN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ữ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90600" y="153418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CN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959324" y="30480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CN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59324" y="472440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CN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400300" y="5887886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CN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28600" y="914400"/>
            <a:ext cx="2628900" cy="61978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266700" y="2500928"/>
            <a:ext cx="2284686" cy="61978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266700" y="4185038"/>
            <a:ext cx="2360886" cy="61978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251847" y="5399813"/>
            <a:ext cx="5555120" cy="61978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7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9" grpId="0"/>
      <p:bldP spid="22" grpId="0"/>
      <p:bldP spid="23" grpId="0"/>
      <p:bldP spid="12" grpId="0" animBg="1"/>
      <p:bldP spid="24" grpId="0" animBg="1"/>
      <p:bldP spid="25" grpId="0" animBg="1"/>
      <p:bldP spid="2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421" y="1524000"/>
            <a:ext cx="8915400" cy="1447800"/>
          </a:xfrm>
        </p:spPr>
        <p:txBody>
          <a:bodyPr>
            <a:noAutofit/>
          </a:bodyPr>
          <a:lstStyle/>
          <a:p>
            <a:pPr algn="just"/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vi-VN" sz="3000" b="1" dirty="0">
                <a:latin typeface="Times New Roman" pitchFamily="18" charset="0"/>
                <a:cs typeface="Times New Roman" pitchFamily="18" charset="0"/>
              </a:rPr>
              <a:t>ữ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nh</a:t>
            </a:r>
            <a:r>
              <a:rPr lang="vi-VN" sz="3000" b="1" dirty="0">
                <a:latin typeface="Times New Roman" pitchFamily="18" charset="0"/>
                <a:cs typeface="Times New Roman" pitchFamily="18" charset="0"/>
              </a:rPr>
              <a:t>ững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t</a:t>
            </a:r>
            <a:r>
              <a:rPr lang="vi-VN" sz="3000" b="1" dirty="0">
                <a:latin typeface="Times New Roman" pitchFamily="18" charset="0"/>
                <a:cs typeface="Times New Roman" pitchFamily="18" charset="0"/>
              </a:rPr>
              <a:t>ừ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vi-VN" sz="3000" b="1" dirty="0">
                <a:latin typeface="Times New Roman" pitchFamily="18" charset="0"/>
                <a:cs typeface="Times New Roman" pitchFamily="18" charset="0"/>
              </a:rPr>
              <a:t>ữ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nh</a:t>
            </a:r>
            <a:r>
              <a:rPr lang="vi-VN" sz="3000" b="1" dirty="0"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8128" y="2819400"/>
            <a:ext cx="8686800" cy="838200"/>
          </a:xfrm>
        </p:spPr>
        <p:txBody>
          <a:bodyPr>
            <a:noAutofit/>
          </a:bodyPr>
          <a:lstStyle/>
          <a:p>
            <a:pPr algn="just"/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sz="3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danh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</a:t>
            </a:r>
            <a:r>
              <a:rPr lang="vi-VN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ừ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(ho</a:t>
            </a:r>
            <a:r>
              <a:rPr lang="vi-VN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ặc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cụm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danh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t</a:t>
            </a:r>
            <a:r>
              <a:rPr lang="vi-VN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ừ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en-US" sz="3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533400" y="33338"/>
            <a:ext cx="8001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/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en-US" sz="24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4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Ai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73421" y="1233667"/>
            <a:ext cx="21125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xét</a:t>
            </a:r>
            <a:endParaRPr lang="en-US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10907" y="3429000"/>
            <a:ext cx="8763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vi-VN" sz="3000" b="1" dirty="0">
                <a:latin typeface="Times New Roman" pitchFamily="18" charset="0"/>
                <a:cs typeface="Times New Roman" pitchFamily="18" charset="0"/>
              </a:rPr>
              <a:t>ữ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Ai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s</a:t>
            </a:r>
            <a:r>
              <a:rPr lang="vi-VN" sz="3000" b="1" dirty="0">
                <a:latin typeface="Times New Roman" pitchFamily="18" charset="0"/>
                <a:cs typeface="Times New Roman" pitchFamily="18" charset="0"/>
              </a:rPr>
              <a:t>ự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thế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vi-VN" sz="3000" b="1" dirty="0">
                <a:latin typeface="Times New Roman" pitchFamily="18" charset="0"/>
                <a:cs typeface="Times New Roman" pitchFamily="18" charset="0"/>
              </a:rPr>
              <a:t>ữ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7" name="Rectangle 6"/>
          <p:cNvSpPr/>
          <p:nvPr/>
        </p:nvSpPr>
        <p:spPr>
          <a:xfrm>
            <a:off x="152400" y="4495800"/>
            <a:ext cx="8763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vi-VN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ữ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Ai </a:t>
            </a:r>
            <a:r>
              <a:rPr lang="en-US" sz="3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sz="3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s</a:t>
            </a:r>
            <a:r>
              <a:rPr lang="vi-VN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ự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gi</a:t>
            </a:r>
            <a:r>
              <a:rPr lang="vi-VN" sz="3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ới</a:t>
            </a:r>
            <a:r>
              <a:rPr lang="en-US" sz="3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thiệu</a:t>
            </a:r>
            <a:r>
              <a:rPr lang="en-US" sz="3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30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3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sz="30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3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vi-VN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ữ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8" name="Rectangle 7"/>
          <p:cNvSpPr/>
          <p:nvPr/>
        </p:nvSpPr>
        <p:spPr>
          <a:xfrm>
            <a:off x="152400" y="5511463"/>
            <a:ext cx="88392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vi-VN" sz="3000" b="1" dirty="0">
                <a:latin typeface="Times New Roman" pitchFamily="18" charset="0"/>
                <a:cs typeface="Times New Roman" pitchFamily="18" charset="0"/>
              </a:rPr>
              <a:t>ữ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l</a:t>
            </a:r>
            <a:r>
              <a:rPr lang="vi-VN" sz="3000" b="1" dirty="0">
                <a:latin typeface="Times New Roman" pitchFamily="18" charset="0"/>
                <a:cs typeface="Times New Roman" pitchFamily="18" charset="0"/>
              </a:rPr>
              <a:t>ời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9" name="Rectangle 8"/>
          <p:cNvSpPr/>
          <p:nvPr/>
        </p:nvSpPr>
        <p:spPr>
          <a:xfrm>
            <a:off x="2630" y="6046500"/>
            <a:ext cx="9067800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vi-VN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ữ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l</a:t>
            </a:r>
            <a:r>
              <a:rPr lang="vi-VN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ời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Ai? ho</a:t>
            </a:r>
            <a:r>
              <a:rPr lang="vi-VN" sz="3000" b="1" dirty="0">
                <a:latin typeface="Times New Roman" pitchFamily="18" charset="0"/>
                <a:cs typeface="Times New Roman" pitchFamily="18" charset="0"/>
              </a:rPr>
              <a:t>ặc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?,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000" b="1" dirty="0"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  <p:bldP spid="7" grpId="0"/>
      <p:bldP spid="8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766" y="1905000"/>
            <a:ext cx="8991600" cy="4648200"/>
          </a:xfrm>
        </p:spPr>
        <p:txBody>
          <a:bodyPr>
            <a:noAutofit/>
          </a:bodyPr>
          <a:lstStyle/>
          <a:p>
            <a:pPr algn="just">
              <a:lnSpc>
                <a:spcPct val="150000"/>
              </a:lnSpc>
            </a:pP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ng</a:t>
            </a:r>
            <a:r>
              <a:rPr lang="vi-VN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ữ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Ai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s</a:t>
            </a:r>
            <a:r>
              <a:rPr lang="vi-VN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ự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gi</a:t>
            </a:r>
            <a:r>
              <a:rPr lang="vi-VN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ới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thiệu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vị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vi-VN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ữ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lnSpc>
                <a:spcPct val="150000"/>
              </a:lnSpc>
            </a:pP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ng</a:t>
            </a:r>
            <a:r>
              <a:rPr lang="vi-VN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ữ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trả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l</a:t>
            </a:r>
            <a:r>
              <a:rPr lang="vi-VN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ời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Ai? ho</a:t>
            </a:r>
            <a:r>
              <a:rPr lang="vi-VN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ặc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algn="just">
              <a:lnSpc>
                <a:spcPct val="150000"/>
              </a:lnSpc>
            </a:pP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3.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ng</a:t>
            </a:r>
            <a:r>
              <a:rPr lang="vi-VN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ữ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vi-VN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ường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danh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</a:t>
            </a:r>
            <a:r>
              <a:rPr lang="vi-VN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ừ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ho</a:t>
            </a:r>
            <a:r>
              <a:rPr lang="vi-VN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ặc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cụm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danh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</a:t>
            </a:r>
            <a:r>
              <a:rPr lang="vi-VN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ừ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thành</a:t>
            </a:r>
            <a:r>
              <a:rPr lang="en-US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4" name="Rectangle 3"/>
          <p:cNvSpPr/>
          <p:nvPr/>
        </p:nvSpPr>
        <p:spPr>
          <a:xfrm>
            <a:off x="26276" y="1270453"/>
            <a:ext cx="191110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</a:t>
            </a:r>
            <a:r>
              <a:rPr lang="vi-V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ớ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533400" y="33338"/>
            <a:ext cx="8001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/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en-US" sz="24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4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Ai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14300" y="2514600"/>
            <a:ext cx="8724158" cy="299406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en-US" sz="32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hóa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nghệ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thuật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trận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Anh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chị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chiến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sĩ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trận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ấy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algn="r"/>
            <a:r>
              <a:rPr lang="en-US" sz="32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 </a:t>
            </a:r>
            <a:r>
              <a:rPr lang="en-US" sz="32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Hồ</a:t>
            </a:r>
            <a:r>
              <a:rPr lang="en-US" sz="32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Chí</a:t>
            </a:r>
            <a:r>
              <a:rPr lang="en-US" sz="32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Minh )</a:t>
            </a:r>
          </a:p>
          <a:p>
            <a:pPr algn="just"/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 V</a:t>
            </a:r>
            <a:r>
              <a:rPr lang="vi-VN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ừa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buồn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mà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v</a:t>
            </a:r>
            <a:r>
              <a:rPr lang="vi-VN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ừa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vui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m</a:t>
            </a:r>
            <a:r>
              <a:rPr lang="vi-VN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ới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</a:t>
            </a:r>
            <a:r>
              <a:rPr lang="vi-VN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ực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nỗi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niềm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bông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ph</a:t>
            </a:r>
            <a:r>
              <a:rPr lang="vi-VN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ượng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ph</a:t>
            </a:r>
            <a:r>
              <a:rPr lang="vi-VN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ượng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hoa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/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                                    </a:t>
            </a:r>
            <a:r>
              <a:rPr lang="en-US" sz="32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32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Xuân</a:t>
            </a:r>
            <a:r>
              <a:rPr lang="en-US" sz="32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Diệu</a:t>
            </a:r>
            <a:r>
              <a:rPr lang="en-US" sz="32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/>
            <a:endParaRPr lang="en-US" sz="3200" b="1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9925" y="1830459"/>
            <a:ext cx="419858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1.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Đọc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sau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</p:txBody>
      </p:sp>
      <p:sp>
        <p:nvSpPr>
          <p:cNvPr id="4" name="Rectangle 3"/>
          <p:cNvSpPr/>
          <p:nvPr/>
        </p:nvSpPr>
        <p:spPr>
          <a:xfrm>
            <a:off x="26276" y="1270453"/>
            <a:ext cx="221086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II.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latin typeface="Times New Roman" pitchFamily="18" charset="0"/>
                <a:cs typeface="Times New Roman" pitchFamily="18" charset="0"/>
              </a:rPr>
              <a:t>tập</a:t>
            </a:r>
            <a:endParaRPr lang="en-US" sz="2800" dirty="0"/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533400" y="33338"/>
            <a:ext cx="8001000" cy="12003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.VnTime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.VnTime" pitchFamily="34" charset="0"/>
              </a:defRPr>
            </a:lvl9pPr>
          </a:lstStyle>
          <a:p>
            <a:pPr algn="ctr" eaLnBrk="1" hangingPunct="1"/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en-US" sz="24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Luyện</a:t>
            </a:r>
            <a:r>
              <a:rPr lang="en-US" sz="24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24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u="sng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u="sng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endParaRPr lang="en-US" sz="2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eaLnBrk="1" hangingPunct="1"/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Chủ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ngữ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Ai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6" name="Rectangle 5"/>
          <p:cNvSpPr/>
          <p:nvPr/>
        </p:nvSpPr>
        <p:spPr>
          <a:xfrm>
            <a:off x="128087" y="5749671"/>
            <a:ext cx="41204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Ai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gì</a:t>
            </a: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400235" y="4495800"/>
            <a:ext cx="8343529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228600" y="5029200"/>
            <a:ext cx="2133601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2743200" y="5029200"/>
            <a:ext cx="4572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xmlns="" id="{191A50BD-F271-47C5-B073-4ACBE78D2750}"/>
              </a:ext>
            </a:extLst>
          </p:cNvPr>
          <p:cNvCxnSpPr>
            <a:cxnSpLocks/>
          </p:cNvCxnSpPr>
          <p:nvPr/>
        </p:nvCxnSpPr>
        <p:spPr>
          <a:xfrm>
            <a:off x="494929" y="3048000"/>
            <a:ext cx="7125071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xmlns="" id="{33CE987E-5B2D-44D0-9092-7D75787C3517}"/>
              </a:ext>
            </a:extLst>
          </p:cNvPr>
          <p:cNvCxnSpPr>
            <a:cxnSpLocks/>
          </p:cNvCxnSpPr>
          <p:nvPr/>
        </p:nvCxnSpPr>
        <p:spPr>
          <a:xfrm>
            <a:off x="7772400" y="3048000"/>
            <a:ext cx="762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xmlns="" id="{85CADC8F-93D3-4596-B01E-FBA049DA6FAF}"/>
              </a:ext>
            </a:extLst>
          </p:cNvPr>
          <p:cNvCxnSpPr>
            <a:cxnSpLocks/>
          </p:cNvCxnSpPr>
          <p:nvPr/>
        </p:nvCxnSpPr>
        <p:spPr>
          <a:xfrm>
            <a:off x="228600" y="3505200"/>
            <a:ext cx="57912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PRESENTER" val="b0b57c26dbfe92ac31ec2053e4d756794c37d42b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Default Design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Photo journal design template</Template>
  <TotalTime>725</TotalTime>
  <Words>1051</Words>
  <Application>Microsoft Office PowerPoint</Application>
  <PresentationFormat>On-screen Show (4:3)</PresentationFormat>
  <Paragraphs>133</Paragraphs>
  <Slides>16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18" baseType="lpstr">
      <vt:lpstr>Office Theme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1. Chủ ngữ trong các câu trên do những từ ngữ như thế nào tạo thành?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LTVC </vt:lpstr>
    </vt:vector>
  </TitlesOfParts>
  <Company>ThQuynhHoa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TH.QuynhHoa</dc:creator>
  <cp:lastModifiedBy>Admin</cp:lastModifiedBy>
  <cp:revision>132</cp:revision>
  <dcterms:created xsi:type="dcterms:W3CDTF">2011-01-14T07:52:52Z</dcterms:created>
  <dcterms:modified xsi:type="dcterms:W3CDTF">2022-03-08T02:42:09Z</dcterms:modified>
</cp:coreProperties>
</file>